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notesMasterIdLst>
    <p:notesMasterId r:id="rId21"/>
  </p:notesMasterIdLst>
  <p:sldIdLst>
    <p:sldId id="256" r:id="rId2"/>
    <p:sldId id="297" r:id="rId3"/>
    <p:sldId id="259" r:id="rId4"/>
    <p:sldId id="298" r:id="rId5"/>
    <p:sldId id="299" r:id="rId6"/>
    <p:sldId id="300" r:id="rId7"/>
    <p:sldId id="309" r:id="rId8"/>
    <p:sldId id="310" r:id="rId9"/>
    <p:sldId id="301" r:id="rId10"/>
    <p:sldId id="302" r:id="rId11"/>
    <p:sldId id="303" r:id="rId12"/>
    <p:sldId id="304" r:id="rId13"/>
    <p:sldId id="308" r:id="rId14"/>
    <p:sldId id="311" r:id="rId15"/>
    <p:sldId id="312" r:id="rId16"/>
    <p:sldId id="313" r:id="rId17"/>
    <p:sldId id="306" r:id="rId18"/>
    <p:sldId id="305" r:id="rId19"/>
    <p:sldId id="271"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F199B3-7330-4C27-9820-77DE523DE914}" v="30" dt="2025-12-26T14:36:18.0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6" autoAdjust="0"/>
    <p:restoredTop sz="87442" autoAdjust="0"/>
  </p:normalViewPr>
  <p:slideViewPr>
    <p:cSldViewPr snapToGrid="0">
      <p:cViewPr varScale="1">
        <p:scale>
          <a:sx n="68" d="100"/>
          <a:sy n="68" d="100"/>
        </p:scale>
        <p:origin x="121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6DC250-0620-4C5F-B90C-807774D9761D}" type="datetimeFigureOut">
              <a:rPr lang="en-US" smtClean="0"/>
              <a:t>1/30/2026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A81F78-ACB1-4B04-86D5-1E70C95CF75C}" type="slidenum">
              <a:rPr lang="en-US" smtClean="0"/>
              <a:t>‹#›</a:t>
            </a:fld>
            <a:endParaRPr lang="en-US"/>
          </a:p>
        </p:txBody>
      </p:sp>
    </p:spTree>
    <p:extLst>
      <p:ext uri="{BB962C8B-B14F-4D97-AF65-F5344CB8AC3E}">
        <p14:creationId xmlns:p14="http://schemas.microsoft.com/office/powerpoint/2010/main" val="1267483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A81F78-ACB1-4B04-86D5-1E70C95CF75C}" type="slidenum">
              <a:rPr lang="en-US" smtClean="0"/>
              <a:t>1</a:t>
            </a:fld>
            <a:endParaRPr lang="en-US"/>
          </a:p>
        </p:txBody>
      </p:sp>
    </p:spTree>
    <p:extLst>
      <p:ext uri="{BB962C8B-B14F-4D97-AF65-F5344CB8AC3E}">
        <p14:creationId xmlns:p14="http://schemas.microsoft.com/office/powerpoint/2010/main" val="11903977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A81F78-ACB1-4B04-86D5-1E70C95CF75C}" type="slidenum">
              <a:rPr lang="en-US" smtClean="0"/>
              <a:t>3</a:t>
            </a:fld>
            <a:endParaRPr lang="en-US"/>
          </a:p>
        </p:txBody>
      </p:sp>
    </p:spTree>
    <p:extLst>
      <p:ext uri="{BB962C8B-B14F-4D97-AF65-F5344CB8AC3E}">
        <p14:creationId xmlns:p14="http://schemas.microsoft.com/office/powerpoint/2010/main" val="1707919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A81F78-ACB1-4B04-86D5-1E70C95CF75C}" type="slidenum">
              <a:rPr lang="en-US" smtClean="0"/>
              <a:t>10</a:t>
            </a:fld>
            <a:endParaRPr lang="en-US"/>
          </a:p>
        </p:txBody>
      </p:sp>
    </p:spTree>
    <p:extLst>
      <p:ext uri="{BB962C8B-B14F-4D97-AF65-F5344CB8AC3E}">
        <p14:creationId xmlns:p14="http://schemas.microsoft.com/office/powerpoint/2010/main" val="2658474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9BC0A0-6BA1-BC34-9AA8-C5E0260F3C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B482B1-9B7F-D5F2-4A7F-CAA74C5EFB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6A4C8A-8D22-789B-32E1-0445E12EED0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CF0BA33-6B4A-4710-E9BC-58DAAE7350FF}"/>
              </a:ext>
            </a:extLst>
          </p:cNvPr>
          <p:cNvSpPr>
            <a:spLocks noGrp="1"/>
          </p:cNvSpPr>
          <p:nvPr>
            <p:ph type="sldNum" sz="quarter" idx="5"/>
          </p:nvPr>
        </p:nvSpPr>
        <p:spPr/>
        <p:txBody>
          <a:bodyPr/>
          <a:lstStyle/>
          <a:p>
            <a:fld id="{82A81F78-ACB1-4B04-86D5-1E70C95CF75C}" type="slidenum">
              <a:rPr lang="en-US" smtClean="0"/>
              <a:t>13</a:t>
            </a:fld>
            <a:endParaRPr lang="en-US"/>
          </a:p>
        </p:txBody>
      </p:sp>
    </p:spTree>
    <p:extLst>
      <p:ext uri="{BB962C8B-B14F-4D97-AF65-F5344CB8AC3E}">
        <p14:creationId xmlns:p14="http://schemas.microsoft.com/office/powerpoint/2010/main" val="27301592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83FB526-C653-4AF7-BF58-B8A58D5ADE5A}" type="datetimeFigureOut">
              <a:rPr lang="en-IN" smtClean="0"/>
              <a:t>30-01-2026</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4110821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3FB526-C653-4AF7-BF58-B8A58D5ADE5A}" type="datetimeFigureOut">
              <a:rPr lang="en-IN" smtClean="0"/>
              <a:t>30-01-2026</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879576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3FB526-C653-4AF7-BF58-B8A58D5ADE5A}" type="datetimeFigureOut">
              <a:rPr lang="en-IN" smtClean="0"/>
              <a:t>30-01-2026</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A2E9368-4B42-4474-9640-26686C2BE67C}"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755339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83FB526-C653-4AF7-BF58-B8A58D5ADE5A}" type="datetimeFigureOut">
              <a:rPr lang="en-IN" smtClean="0"/>
              <a:t>30-01-2026</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33701172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83FB526-C653-4AF7-BF58-B8A58D5ADE5A}" type="datetimeFigureOut">
              <a:rPr lang="en-IN" smtClean="0"/>
              <a:t>30-01-2026</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A2E9368-4B42-4474-9640-26686C2BE67C}"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821210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83FB526-C653-4AF7-BF58-B8A58D5ADE5A}" type="datetimeFigureOut">
              <a:rPr lang="en-IN" smtClean="0"/>
              <a:t>30-01-2026</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28853857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3FB526-C653-4AF7-BF58-B8A58D5ADE5A}" type="datetimeFigureOut">
              <a:rPr lang="en-IN" smtClean="0"/>
              <a:t>30-01-2026</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24837510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3FB526-C653-4AF7-BF58-B8A58D5ADE5A}" type="datetimeFigureOut">
              <a:rPr lang="en-IN" smtClean="0"/>
              <a:t>30-01-2026</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30091755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3FB526-C653-4AF7-BF58-B8A58D5ADE5A}" type="datetimeFigureOut">
              <a:rPr lang="en-IN" smtClean="0"/>
              <a:t>30-01-2026</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3718606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3FB526-C653-4AF7-BF58-B8A58D5ADE5A}" type="datetimeFigureOut">
              <a:rPr lang="en-IN" smtClean="0"/>
              <a:t>30-01-2026</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50832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3FB526-C653-4AF7-BF58-B8A58D5ADE5A}" type="datetimeFigureOut">
              <a:rPr lang="en-IN" smtClean="0"/>
              <a:t>30-01-2026</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2756396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3FB526-C653-4AF7-BF58-B8A58D5ADE5A}" type="datetimeFigureOut">
              <a:rPr lang="en-IN" smtClean="0"/>
              <a:t>30-01-2026</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913299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3FB526-C653-4AF7-BF58-B8A58D5ADE5A}" type="datetimeFigureOut">
              <a:rPr lang="en-IN" smtClean="0"/>
              <a:t>30-01-2026</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19149107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3FB526-C653-4AF7-BF58-B8A58D5ADE5A}" type="datetimeFigureOut">
              <a:rPr lang="en-IN" smtClean="0"/>
              <a:t>30-01-2026</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1813591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3FB526-C653-4AF7-BF58-B8A58D5ADE5A}" type="datetimeFigureOut">
              <a:rPr lang="en-IN" smtClean="0"/>
              <a:t>30-01-2026</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36547796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3FB526-C653-4AF7-BF58-B8A58D5ADE5A}" type="datetimeFigureOut">
              <a:rPr lang="en-IN" smtClean="0"/>
              <a:t>30-01-2026</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A2E9368-4B42-4474-9640-26686C2BE67C}" type="slidenum">
              <a:rPr lang="en-IN" smtClean="0"/>
              <a:t>‹#›</a:t>
            </a:fld>
            <a:endParaRPr lang="en-IN"/>
          </a:p>
        </p:txBody>
      </p:sp>
    </p:spTree>
    <p:extLst>
      <p:ext uri="{BB962C8B-B14F-4D97-AF65-F5344CB8AC3E}">
        <p14:creationId xmlns:p14="http://schemas.microsoft.com/office/powerpoint/2010/main" val="4215444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C83FB526-C653-4AF7-BF58-B8A58D5ADE5A}" type="datetimeFigureOut">
              <a:rPr lang="en-IN" smtClean="0"/>
              <a:t>30-01-2026</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2A2E9368-4B42-4474-9640-26686C2BE67C}" type="slidenum">
              <a:rPr lang="en-IN" smtClean="0"/>
              <a:t>‹#›</a:t>
            </a:fld>
            <a:endParaRPr lang="en-IN"/>
          </a:p>
        </p:txBody>
      </p:sp>
    </p:spTree>
    <p:extLst>
      <p:ext uri="{BB962C8B-B14F-4D97-AF65-F5344CB8AC3E}">
        <p14:creationId xmlns:p14="http://schemas.microsoft.com/office/powerpoint/2010/main" val="1739395472"/>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8A154-FA67-715D-C49D-6B97610A957F}"/>
              </a:ext>
            </a:extLst>
          </p:cNvPr>
          <p:cNvSpPr>
            <a:spLocks noGrp="1"/>
          </p:cNvSpPr>
          <p:nvPr>
            <p:ph type="ctrTitle"/>
          </p:nvPr>
        </p:nvSpPr>
        <p:spPr>
          <a:xfrm>
            <a:off x="1293962" y="64698"/>
            <a:ext cx="9589549" cy="2262781"/>
          </a:xfrm>
        </p:spPr>
        <p:txBody>
          <a:bodyPr>
            <a:normAutofit/>
          </a:bodyPr>
          <a:lstStyle/>
          <a:p>
            <a:r>
              <a:rPr lang="en-IN" sz="1600" b="1" kern="100" dirty="0">
                <a:solidFill>
                  <a:srgbClr val="000000"/>
                </a:solidFill>
                <a:effectLst/>
                <a:latin typeface="Times New Roman" panose="02020603050405020304" pitchFamily="18" charset="0"/>
                <a:ea typeface="Times New Roman" panose="02020603050405020304" pitchFamily="18" charset="0"/>
              </a:rPr>
              <a:t>               </a:t>
            </a:r>
            <a:br>
              <a:rPr lang="en-IN" sz="1600" b="1" kern="100" dirty="0">
                <a:solidFill>
                  <a:srgbClr val="000000"/>
                </a:solidFill>
                <a:latin typeface="Times New Roman" panose="02020603050405020304" pitchFamily="18" charset="0"/>
                <a:ea typeface="Times New Roman" panose="02020603050405020304" pitchFamily="18" charset="0"/>
              </a:rPr>
            </a:br>
            <a:r>
              <a:rPr lang="en-IN" sz="1600" b="1" kern="100" dirty="0">
                <a:solidFill>
                  <a:srgbClr val="000000"/>
                </a:solidFill>
                <a:effectLst/>
                <a:latin typeface="Times New Roman" panose="02020603050405020304" pitchFamily="18" charset="0"/>
                <a:ea typeface="Times New Roman" panose="02020603050405020304" pitchFamily="18" charset="0"/>
              </a:rPr>
              <a:t> </a:t>
            </a:r>
            <a:br>
              <a:rPr lang="en-IN" sz="5400" kern="100" dirty="0">
                <a:solidFill>
                  <a:srgbClr val="000000"/>
                </a:solidFill>
                <a:effectLst/>
                <a:latin typeface="Times New Roman" panose="02020603050405020304" pitchFamily="18" charset="0"/>
                <a:ea typeface="Times New Roman" panose="02020603050405020304" pitchFamily="18" charset="0"/>
              </a:rPr>
            </a:br>
            <a:endParaRPr lang="en-IN" dirty="0"/>
          </a:p>
        </p:txBody>
      </p:sp>
      <p:sp>
        <p:nvSpPr>
          <p:cNvPr id="5" name="TextBox 4">
            <a:extLst>
              <a:ext uri="{FF2B5EF4-FFF2-40B4-BE49-F238E27FC236}">
                <a16:creationId xmlns:a16="http://schemas.microsoft.com/office/drawing/2014/main" id="{C912E345-AB9A-6490-1830-A41C3166CEC6}"/>
              </a:ext>
            </a:extLst>
          </p:cNvPr>
          <p:cNvSpPr txBox="1"/>
          <p:nvPr/>
        </p:nvSpPr>
        <p:spPr>
          <a:xfrm>
            <a:off x="1006415" y="154967"/>
            <a:ext cx="10179170" cy="984885"/>
          </a:xfrm>
          <a:prstGeom prst="rect">
            <a:avLst/>
          </a:prstGeom>
          <a:noFill/>
        </p:spPr>
        <p:txBody>
          <a:bodyPr wrap="square">
            <a:spAutoFit/>
          </a:bodyPr>
          <a:lstStyle/>
          <a:p>
            <a:r>
              <a:rPr lang="en-IN" sz="2000" b="1" kern="100" dirty="0">
                <a:solidFill>
                  <a:srgbClr val="000000"/>
                </a:solidFill>
                <a:effectLst/>
                <a:latin typeface="Times New Roman" panose="02020603050405020304" pitchFamily="18" charset="0"/>
                <a:ea typeface="Times New Roman" panose="02020603050405020304" pitchFamily="18" charset="0"/>
              </a:rPr>
              <a:t>              </a:t>
            </a:r>
            <a:r>
              <a:rPr lang="en-IN" sz="2000" b="1"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SRI VENKATESWARA COLLEGE OF ENGINEERING&amp;TECHNOLOGY  (AUTONOMOUS) </a:t>
            </a:r>
          </a:p>
          <a:p>
            <a:r>
              <a:rPr lang="en-IN" sz="2000" b="1" kern="100" dirty="0">
                <a:solidFill>
                  <a:srgbClr val="000000"/>
                </a:solidFill>
                <a:latin typeface="Calibri" panose="020F0502020204030204" pitchFamily="34" charset="0"/>
                <a:ea typeface="Calibri" panose="020F0502020204030204" pitchFamily="34" charset="0"/>
                <a:cs typeface="Calibri" panose="020F0502020204030204" pitchFamily="34" charset="0"/>
              </a:rPr>
              <a:t>                                                 </a:t>
            </a:r>
            <a:r>
              <a:rPr lang="en-IN" sz="2000" b="1"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R.V.S NAGAR, CHITTOOR- 517127.(AP) </a:t>
            </a:r>
          </a:p>
          <a:p>
            <a:r>
              <a:rPr lang="en-IN" dirty="0"/>
              <a:t>                                                                 </a:t>
            </a:r>
          </a:p>
        </p:txBody>
      </p:sp>
      <p:sp>
        <p:nvSpPr>
          <p:cNvPr id="3" name="TextBox 2">
            <a:extLst>
              <a:ext uri="{FF2B5EF4-FFF2-40B4-BE49-F238E27FC236}">
                <a16:creationId xmlns:a16="http://schemas.microsoft.com/office/drawing/2014/main" id="{6AAEB7A5-EB35-E007-BA30-F999EEACFB19}"/>
              </a:ext>
            </a:extLst>
          </p:cNvPr>
          <p:cNvSpPr txBox="1"/>
          <p:nvPr/>
        </p:nvSpPr>
        <p:spPr>
          <a:xfrm>
            <a:off x="2744182" y="1905235"/>
            <a:ext cx="8693381" cy="707886"/>
          </a:xfrm>
          <a:prstGeom prst="rect">
            <a:avLst/>
          </a:prstGeom>
          <a:noFill/>
        </p:spPr>
        <p:txBody>
          <a:bodyPr wrap="square" rtlCol="0">
            <a:spAutoFit/>
          </a:bodyPr>
          <a:lstStyle/>
          <a:p>
            <a:pPr algn="ctr"/>
            <a:r>
              <a:rPr lang="en-US" sz="2000" b="1" u="sng" dirty="0">
                <a:solidFill>
                  <a:srgbClr val="FF0000"/>
                </a:solidFill>
                <a:latin typeface="Calibri" panose="020F0502020204030204" pitchFamily="34" charset="0"/>
                <a:ea typeface="Calibri" panose="020F0502020204030204" pitchFamily="34" charset="0"/>
                <a:cs typeface="Calibri" panose="020F0502020204030204" pitchFamily="34" charset="0"/>
              </a:rPr>
              <a:t>PROJECT TITLE:</a:t>
            </a:r>
            <a:r>
              <a:rPr lang="en-US" sz="2000" b="1" u="sng" dirty="0">
                <a:latin typeface="Calibri" panose="020F0502020204030204" pitchFamily="34" charset="0"/>
                <a:ea typeface="Calibri" panose="020F0502020204030204" pitchFamily="34" charset="0"/>
                <a:cs typeface="Calibri" panose="020F0502020204030204" pitchFamily="34" charset="0"/>
              </a:rPr>
              <a:t>AI DRIVEN SYNTHETIC IMAGE DETECTION AND AUTHENTICITY ANALYTICS</a:t>
            </a:r>
          </a:p>
        </p:txBody>
      </p:sp>
      <p:sp>
        <p:nvSpPr>
          <p:cNvPr id="10" name="TextBox 9">
            <a:extLst>
              <a:ext uri="{FF2B5EF4-FFF2-40B4-BE49-F238E27FC236}">
                <a16:creationId xmlns:a16="http://schemas.microsoft.com/office/drawing/2014/main" id="{6144A3E5-0C41-9FC9-C2E7-6736F36A3C25}"/>
              </a:ext>
            </a:extLst>
          </p:cNvPr>
          <p:cNvSpPr txBox="1"/>
          <p:nvPr/>
        </p:nvSpPr>
        <p:spPr>
          <a:xfrm>
            <a:off x="1711232" y="3765796"/>
            <a:ext cx="7950003" cy="2246769"/>
          </a:xfrm>
          <a:prstGeom prst="rect">
            <a:avLst/>
          </a:prstGeom>
          <a:noFill/>
        </p:spPr>
        <p:txBody>
          <a:bodyPr wrap="square" rtlCol="0">
            <a:spAutoFit/>
          </a:bodyPr>
          <a:lstStyle/>
          <a:p>
            <a:r>
              <a:rPr lang="en-US" sz="2000" b="1" u="sng" dirty="0">
                <a:latin typeface="Calibri" panose="020F0502020204030204" pitchFamily="34" charset="0"/>
                <a:ea typeface="Calibri" panose="020F0502020204030204" pitchFamily="34" charset="0"/>
                <a:cs typeface="Calibri" panose="020F0502020204030204" pitchFamily="34" charset="0"/>
              </a:rPr>
              <a:t>STUDENT NAMES</a:t>
            </a:r>
            <a:r>
              <a:rPr lang="en-US" sz="2000" b="1" dirty="0">
                <a:latin typeface="Calibri" panose="020F0502020204030204" pitchFamily="34" charset="0"/>
                <a:ea typeface="Calibri" panose="020F0502020204030204" pitchFamily="34" charset="0"/>
                <a:cs typeface="Calibri" panose="020F0502020204030204" pitchFamily="34" charset="0"/>
              </a:rPr>
              <a:t>      </a:t>
            </a:r>
            <a:r>
              <a:rPr lang="en-US" sz="2000" b="1" u="sng" dirty="0">
                <a:latin typeface="Calibri" panose="020F0502020204030204" pitchFamily="34" charset="0"/>
                <a:ea typeface="Calibri" panose="020F0502020204030204" pitchFamily="34" charset="0"/>
                <a:cs typeface="Calibri" panose="020F0502020204030204" pitchFamily="34" charset="0"/>
              </a:rPr>
              <a:t>        </a:t>
            </a:r>
          </a:p>
          <a:p>
            <a:endParaRPr lang="en-US" sz="2000" dirty="0">
              <a:latin typeface="Calibri" panose="020F0502020204030204" pitchFamily="34" charset="0"/>
              <a:ea typeface="Calibri" panose="020F0502020204030204" pitchFamily="34" charset="0"/>
              <a:cs typeface="Calibri" panose="020F0502020204030204" pitchFamily="34" charset="0"/>
            </a:endParaRPr>
          </a:p>
          <a:p>
            <a:r>
              <a:rPr lang="en-US" sz="2000" dirty="0">
                <a:latin typeface="Calibri" panose="020F0502020204030204" pitchFamily="34" charset="0"/>
                <a:ea typeface="Calibri" panose="020F0502020204030204" pitchFamily="34" charset="0"/>
                <a:cs typeface="Calibri" panose="020F0502020204030204" pitchFamily="34" charset="0"/>
              </a:rPr>
              <a:t>T.DIVAKAR REDDY (22781A33C6)</a:t>
            </a:r>
          </a:p>
          <a:p>
            <a:r>
              <a:rPr lang="en-US" sz="2000" dirty="0">
                <a:latin typeface="Calibri" panose="020F0502020204030204" pitchFamily="34" charset="0"/>
                <a:ea typeface="Calibri" panose="020F0502020204030204" pitchFamily="34" charset="0"/>
                <a:cs typeface="Calibri" panose="020F0502020204030204" pitchFamily="34" charset="0"/>
              </a:rPr>
              <a:t>M.NIRUSHA (22781A3386)</a:t>
            </a:r>
          </a:p>
          <a:p>
            <a:r>
              <a:rPr lang="en-US" sz="2000" dirty="0">
                <a:latin typeface="Calibri" panose="020F0502020204030204" pitchFamily="34" charset="0"/>
                <a:ea typeface="Calibri" panose="020F0502020204030204" pitchFamily="34" charset="0"/>
                <a:cs typeface="Calibri" panose="020F0502020204030204" pitchFamily="34" charset="0"/>
              </a:rPr>
              <a:t>S.ASLAM BASHA (22781A33B4)</a:t>
            </a:r>
          </a:p>
          <a:p>
            <a:r>
              <a:rPr lang="en-US" sz="2000" dirty="0">
                <a:latin typeface="Calibri" panose="020F0502020204030204" pitchFamily="34" charset="0"/>
                <a:ea typeface="Calibri" panose="020F0502020204030204" pitchFamily="34" charset="0"/>
                <a:cs typeface="Calibri" panose="020F0502020204030204" pitchFamily="34" charset="0"/>
              </a:rPr>
              <a:t>S.JAMEEL AHAMED (22781A33B7)</a:t>
            </a:r>
          </a:p>
          <a:p>
            <a:r>
              <a:rPr lang="en-US" sz="2000" dirty="0">
                <a:latin typeface="Calibri" panose="020F0502020204030204" pitchFamily="34" charset="0"/>
                <a:ea typeface="Calibri" panose="020F0502020204030204" pitchFamily="34" charset="0"/>
                <a:cs typeface="Calibri" panose="020F0502020204030204" pitchFamily="34" charset="0"/>
              </a:rPr>
              <a:t>V.MOHAN SAI  (22781A33E2)</a:t>
            </a:r>
          </a:p>
        </p:txBody>
      </p:sp>
      <p:sp>
        <p:nvSpPr>
          <p:cNvPr id="11" name="TextBox 10">
            <a:extLst>
              <a:ext uri="{FF2B5EF4-FFF2-40B4-BE49-F238E27FC236}">
                <a16:creationId xmlns:a16="http://schemas.microsoft.com/office/drawing/2014/main" id="{C79BB580-30F5-266E-607F-302DDF307C4A}"/>
              </a:ext>
            </a:extLst>
          </p:cNvPr>
          <p:cNvSpPr txBox="1"/>
          <p:nvPr/>
        </p:nvSpPr>
        <p:spPr>
          <a:xfrm>
            <a:off x="7884738" y="4889180"/>
            <a:ext cx="3724670" cy="923330"/>
          </a:xfrm>
          <a:prstGeom prst="rect">
            <a:avLst/>
          </a:prstGeom>
          <a:noFill/>
        </p:spPr>
        <p:txBody>
          <a:bodyPr wrap="square" rtlCol="0">
            <a:spAutoFit/>
          </a:bodyPr>
          <a:lstStyle/>
          <a:p>
            <a:r>
              <a:rPr lang="en-US" b="1" u="sng" dirty="0">
                <a:solidFill>
                  <a:srgbClr val="FF0000"/>
                </a:solidFill>
              </a:rPr>
              <a:t>PROJECT GUIDE: </a:t>
            </a:r>
          </a:p>
          <a:p>
            <a:r>
              <a:rPr lang="en-US" b="1" dirty="0"/>
              <a:t>DR.K.NANDHA KUMAR     </a:t>
            </a:r>
          </a:p>
          <a:p>
            <a:r>
              <a:rPr lang="en-US" b="1" dirty="0"/>
              <a:t> DEPARTMENT OF CSE(AI&amp;ML)</a:t>
            </a:r>
          </a:p>
        </p:txBody>
      </p:sp>
      <p:pic>
        <p:nvPicPr>
          <p:cNvPr id="8" name="Picture 7">
            <a:extLst>
              <a:ext uri="{FF2B5EF4-FFF2-40B4-BE49-F238E27FC236}">
                <a16:creationId xmlns:a16="http://schemas.microsoft.com/office/drawing/2014/main" id="{8E7D4A10-8476-0D69-5500-B0054ABE19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926" y="735263"/>
            <a:ext cx="2292613" cy="2209800"/>
          </a:xfrm>
          <a:prstGeom prst="rect">
            <a:avLst/>
          </a:prstGeom>
        </p:spPr>
      </p:pic>
      <p:sp>
        <p:nvSpPr>
          <p:cNvPr id="13" name="TextBox 12">
            <a:extLst>
              <a:ext uri="{FF2B5EF4-FFF2-40B4-BE49-F238E27FC236}">
                <a16:creationId xmlns:a16="http://schemas.microsoft.com/office/drawing/2014/main" id="{FB1C442A-5408-F1C5-944E-92B7EE5E5C0F}"/>
              </a:ext>
            </a:extLst>
          </p:cNvPr>
          <p:cNvSpPr txBox="1"/>
          <p:nvPr/>
        </p:nvSpPr>
        <p:spPr>
          <a:xfrm>
            <a:off x="3388116" y="1079312"/>
            <a:ext cx="7405511" cy="369332"/>
          </a:xfrm>
          <a:prstGeom prst="rect">
            <a:avLst/>
          </a:prstGeom>
          <a:noFill/>
        </p:spPr>
        <p:txBody>
          <a:bodyPr wrap="square">
            <a:spAutoFit/>
          </a:bodyPr>
          <a:lstStyle/>
          <a:p>
            <a:r>
              <a:rPr lang="en-US" b="1" dirty="0"/>
              <a:t>DEPARTMENT OF COMPUTER SCIENCE AND ENGINEERING (AI&amp;ML)</a:t>
            </a:r>
          </a:p>
        </p:txBody>
      </p:sp>
    </p:spTree>
    <p:extLst>
      <p:ext uri="{BB962C8B-B14F-4D97-AF65-F5344CB8AC3E}">
        <p14:creationId xmlns:p14="http://schemas.microsoft.com/office/powerpoint/2010/main" val="17037054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C1BBDF3-B364-EE23-31AA-36B1A8F82CBB}"/>
              </a:ext>
            </a:extLst>
          </p:cNvPr>
          <p:cNvSpPr txBox="1"/>
          <p:nvPr/>
        </p:nvSpPr>
        <p:spPr>
          <a:xfrm>
            <a:off x="1659467" y="675480"/>
            <a:ext cx="6096000" cy="1200329"/>
          </a:xfrm>
          <a:prstGeom prst="rect">
            <a:avLst/>
          </a:prstGeom>
          <a:noFill/>
        </p:spPr>
        <p:txBody>
          <a:bodyPr wrap="square">
            <a:spAutoFit/>
          </a:bodyPr>
          <a:lstStyle/>
          <a:p>
            <a:pPr>
              <a:buNone/>
            </a:pPr>
            <a:r>
              <a:rPr lang="en-US" b="1" dirty="0"/>
              <a:t>Exploratory Data Analysis (EDA)</a:t>
            </a:r>
            <a:endParaRPr lang="en-US" dirty="0"/>
          </a:p>
          <a:p>
            <a:pPr>
              <a:buFont typeface="Arial" panose="020B0604020202020204" pitchFamily="34" charset="0"/>
              <a:buChar char="•"/>
            </a:pPr>
            <a:r>
              <a:rPr lang="en-US" dirty="0"/>
              <a:t>Analyze class distribution to avoid data imbalance.</a:t>
            </a:r>
          </a:p>
          <a:p>
            <a:pPr>
              <a:buFont typeface="Arial" panose="020B0604020202020204" pitchFamily="34" charset="0"/>
              <a:buChar char="•"/>
            </a:pPr>
            <a:r>
              <a:rPr lang="en-US" dirty="0"/>
              <a:t>Visualize sample images to understand damage patterns and manipulation artifacts.</a:t>
            </a:r>
          </a:p>
        </p:txBody>
      </p:sp>
      <p:sp>
        <p:nvSpPr>
          <p:cNvPr id="5" name="TextBox 4">
            <a:extLst>
              <a:ext uri="{FF2B5EF4-FFF2-40B4-BE49-F238E27FC236}">
                <a16:creationId xmlns:a16="http://schemas.microsoft.com/office/drawing/2014/main" id="{B79F45B7-7023-B37B-8C3D-027BD7DB02B2}"/>
              </a:ext>
            </a:extLst>
          </p:cNvPr>
          <p:cNvSpPr txBox="1"/>
          <p:nvPr/>
        </p:nvSpPr>
        <p:spPr>
          <a:xfrm>
            <a:off x="1512711" y="2489958"/>
            <a:ext cx="6096000" cy="1477328"/>
          </a:xfrm>
          <a:prstGeom prst="rect">
            <a:avLst/>
          </a:prstGeom>
          <a:noFill/>
        </p:spPr>
        <p:txBody>
          <a:bodyPr wrap="square">
            <a:spAutoFit/>
          </a:bodyPr>
          <a:lstStyle/>
          <a:p>
            <a:pPr>
              <a:buNone/>
            </a:pPr>
            <a:r>
              <a:rPr lang="en-US" b="1" dirty="0"/>
              <a:t>Dataset Splitting</a:t>
            </a:r>
            <a:endParaRPr lang="en-US" dirty="0"/>
          </a:p>
          <a:p>
            <a:pPr>
              <a:buFont typeface="Arial" panose="020B0604020202020204" pitchFamily="34" charset="0"/>
              <a:buChar char="•"/>
            </a:pPr>
            <a:r>
              <a:rPr lang="en-US" dirty="0"/>
              <a:t>Split the dataset into </a:t>
            </a:r>
            <a:r>
              <a:rPr lang="en-US" b="1" dirty="0"/>
              <a:t>training</a:t>
            </a:r>
            <a:r>
              <a:rPr lang="en-US" dirty="0"/>
              <a:t>, </a:t>
            </a:r>
            <a:r>
              <a:rPr lang="en-US" b="1" dirty="0"/>
              <a:t>validation</a:t>
            </a:r>
            <a:r>
              <a:rPr lang="en-US" dirty="0"/>
              <a:t>, and </a:t>
            </a:r>
            <a:r>
              <a:rPr lang="en-US" b="1" dirty="0"/>
              <a:t>testing</a:t>
            </a:r>
            <a:r>
              <a:rPr lang="en-US" dirty="0"/>
              <a:t> sets.</a:t>
            </a:r>
          </a:p>
          <a:p>
            <a:pPr>
              <a:buFont typeface="Arial" panose="020B0604020202020204" pitchFamily="34" charset="0"/>
              <a:buChar char="•"/>
            </a:pPr>
            <a:r>
              <a:rPr lang="en-US" dirty="0"/>
              <a:t>Ensure fair representation of both real and fake images in each split.</a:t>
            </a:r>
          </a:p>
        </p:txBody>
      </p:sp>
      <p:pic>
        <p:nvPicPr>
          <p:cNvPr id="7" name="Picture 6">
            <a:extLst>
              <a:ext uri="{FF2B5EF4-FFF2-40B4-BE49-F238E27FC236}">
                <a16:creationId xmlns:a16="http://schemas.microsoft.com/office/drawing/2014/main" id="{ADB5FCC1-E3A4-DBA4-DD5F-AFFD7FAAC33A}"/>
              </a:ext>
            </a:extLst>
          </p:cNvPr>
          <p:cNvPicPr>
            <a:picLocks noChangeAspect="1"/>
          </p:cNvPicPr>
          <p:nvPr/>
        </p:nvPicPr>
        <p:blipFill>
          <a:blip r:embed="rId3"/>
          <a:stretch>
            <a:fillRect/>
          </a:stretch>
        </p:blipFill>
        <p:spPr>
          <a:xfrm>
            <a:off x="8297332" y="3036710"/>
            <a:ext cx="3223864" cy="2570076"/>
          </a:xfrm>
          <a:prstGeom prst="rect">
            <a:avLst/>
          </a:prstGeom>
        </p:spPr>
      </p:pic>
      <p:pic>
        <p:nvPicPr>
          <p:cNvPr id="11" name="Picture 10">
            <a:extLst>
              <a:ext uri="{FF2B5EF4-FFF2-40B4-BE49-F238E27FC236}">
                <a16:creationId xmlns:a16="http://schemas.microsoft.com/office/drawing/2014/main" id="{FC233A4B-B421-2899-4EFE-14D3B8B1BF2E}"/>
              </a:ext>
            </a:extLst>
          </p:cNvPr>
          <p:cNvPicPr>
            <a:picLocks noChangeAspect="1"/>
          </p:cNvPicPr>
          <p:nvPr/>
        </p:nvPicPr>
        <p:blipFill>
          <a:blip r:embed="rId4"/>
          <a:stretch>
            <a:fillRect/>
          </a:stretch>
        </p:blipFill>
        <p:spPr>
          <a:xfrm>
            <a:off x="8297332" y="675480"/>
            <a:ext cx="3076418" cy="2156178"/>
          </a:xfrm>
          <a:prstGeom prst="rect">
            <a:avLst/>
          </a:prstGeom>
        </p:spPr>
      </p:pic>
    </p:spTree>
    <p:extLst>
      <p:ext uri="{BB962C8B-B14F-4D97-AF65-F5344CB8AC3E}">
        <p14:creationId xmlns:p14="http://schemas.microsoft.com/office/powerpoint/2010/main" val="24101256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7B0C2BC5-9836-4A32-ED9E-D2D08A42C579}"/>
              </a:ext>
            </a:extLst>
          </p:cNvPr>
          <p:cNvSpPr txBox="1"/>
          <p:nvPr/>
        </p:nvSpPr>
        <p:spPr>
          <a:xfrm>
            <a:off x="1580444" y="839884"/>
            <a:ext cx="6096000" cy="1754326"/>
          </a:xfrm>
          <a:prstGeom prst="rect">
            <a:avLst/>
          </a:prstGeom>
          <a:noFill/>
        </p:spPr>
        <p:txBody>
          <a:bodyPr wrap="square">
            <a:spAutoFit/>
          </a:bodyPr>
          <a:lstStyle/>
          <a:p>
            <a:pPr>
              <a:buNone/>
            </a:pPr>
            <a:r>
              <a:rPr lang="en-US" b="1" dirty="0"/>
              <a:t>Model Selection and Training</a:t>
            </a:r>
          </a:p>
          <a:p>
            <a:pPr>
              <a:buNone/>
            </a:pPr>
            <a:r>
              <a:rPr lang="en-US" b="1" dirty="0"/>
              <a:t>.</a:t>
            </a:r>
            <a:r>
              <a:rPr lang="en-US" dirty="0"/>
              <a:t>compare the deep learning models and choose the </a:t>
            </a:r>
            <a:r>
              <a:rPr lang="en-US" dirty="0" err="1"/>
              <a:t>bestmodel</a:t>
            </a:r>
            <a:r>
              <a:rPr lang="en-US" dirty="0"/>
              <a:t> to train the data</a:t>
            </a:r>
            <a:endParaRPr lang="en-US" sz="2000" dirty="0"/>
          </a:p>
          <a:p>
            <a:pPr>
              <a:buFont typeface="Arial" panose="020B0604020202020204" pitchFamily="34" charset="0"/>
              <a:buChar char="•"/>
            </a:pPr>
            <a:r>
              <a:rPr lang="en-US" dirty="0"/>
              <a:t>Train a </a:t>
            </a:r>
            <a:r>
              <a:rPr lang="en-US" b="1" dirty="0"/>
              <a:t>CNN-based classification model</a:t>
            </a:r>
            <a:r>
              <a:rPr lang="en-US" dirty="0"/>
              <a:t> using supervised learning.</a:t>
            </a:r>
          </a:p>
          <a:p>
            <a:pPr>
              <a:buFont typeface="Arial" panose="020B0604020202020204" pitchFamily="34" charset="0"/>
              <a:buChar char="•"/>
            </a:pPr>
            <a:r>
              <a:rPr lang="en-US" dirty="0"/>
              <a:t>Optimize model using loss and accuracy metrics.</a:t>
            </a:r>
          </a:p>
        </p:txBody>
      </p:sp>
      <p:pic>
        <p:nvPicPr>
          <p:cNvPr id="3" name="Picture 2">
            <a:extLst>
              <a:ext uri="{FF2B5EF4-FFF2-40B4-BE49-F238E27FC236}">
                <a16:creationId xmlns:a16="http://schemas.microsoft.com/office/drawing/2014/main" id="{8AA83CA5-A794-12A7-C6D2-6C68467BEA50}"/>
              </a:ext>
            </a:extLst>
          </p:cNvPr>
          <p:cNvPicPr>
            <a:picLocks noChangeAspect="1"/>
          </p:cNvPicPr>
          <p:nvPr/>
        </p:nvPicPr>
        <p:blipFill>
          <a:blip r:embed="rId2"/>
          <a:stretch>
            <a:fillRect/>
          </a:stretch>
        </p:blipFill>
        <p:spPr>
          <a:xfrm>
            <a:off x="7676444" y="988186"/>
            <a:ext cx="3928534" cy="1743318"/>
          </a:xfrm>
          <a:prstGeom prst="rect">
            <a:avLst/>
          </a:prstGeom>
        </p:spPr>
      </p:pic>
      <p:sp>
        <p:nvSpPr>
          <p:cNvPr id="6" name="TextBox 5">
            <a:extLst>
              <a:ext uri="{FF2B5EF4-FFF2-40B4-BE49-F238E27FC236}">
                <a16:creationId xmlns:a16="http://schemas.microsoft.com/office/drawing/2014/main" id="{555D0346-6478-D93C-0EC3-0845087AE3A8}"/>
              </a:ext>
            </a:extLst>
          </p:cNvPr>
          <p:cNvSpPr txBox="1"/>
          <p:nvPr/>
        </p:nvSpPr>
        <p:spPr>
          <a:xfrm>
            <a:off x="1580444" y="3063462"/>
            <a:ext cx="6096000" cy="1200329"/>
          </a:xfrm>
          <a:prstGeom prst="rect">
            <a:avLst/>
          </a:prstGeom>
          <a:noFill/>
        </p:spPr>
        <p:txBody>
          <a:bodyPr wrap="square">
            <a:spAutoFit/>
          </a:bodyPr>
          <a:lstStyle/>
          <a:p>
            <a:pPr>
              <a:buNone/>
            </a:pPr>
            <a:r>
              <a:rPr lang="en-US" b="1" dirty="0"/>
              <a:t>Vehicle Presence Verification</a:t>
            </a:r>
            <a:endParaRPr lang="en-US" dirty="0"/>
          </a:p>
          <a:p>
            <a:pPr>
              <a:buFont typeface="Arial" panose="020B0604020202020204" pitchFamily="34" charset="0"/>
              <a:buChar char="•"/>
            </a:pPr>
            <a:r>
              <a:rPr lang="en-US" dirty="0"/>
              <a:t>Use a </a:t>
            </a:r>
            <a:r>
              <a:rPr lang="en-US" b="1" dirty="0"/>
              <a:t>pretrained MobileNetV2 model</a:t>
            </a:r>
            <a:r>
              <a:rPr lang="en-US" dirty="0"/>
              <a:t> to confirm that the uploaded image contains a vehicle before authenticity analysis.</a:t>
            </a:r>
          </a:p>
        </p:txBody>
      </p:sp>
      <p:sp>
        <p:nvSpPr>
          <p:cNvPr id="8" name="TextBox 7">
            <a:extLst>
              <a:ext uri="{FF2B5EF4-FFF2-40B4-BE49-F238E27FC236}">
                <a16:creationId xmlns:a16="http://schemas.microsoft.com/office/drawing/2014/main" id="{E697EB31-C16C-5678-E075-A561D65BA406}"/>
              </a:ext>
            </a:extLst>
          </p:cNvPr>
          <p:cNvSpPr txBox="1"/>
          <p:nvPr/>
        </p:nvSpPr>
        <p:spPr>
          <a:xfrm>
            <a:off x="1580444" y="4585536"/>
            <a:ext cx="6096000" cy="1477328"/>
          </a:xfrm>
          <a:prstGeom prst="rect">
            <a:avLst/>
          </a:prstGeom>
          <a:noFill/>
        </p:spPr>
        <p:txBody>
          <a:bodyPr wrap="square">
            <a:spAutoFit/>
          </a:bodyPr>
          <a:lstStyle/>
          <a:p>
            <a:pPr>
              <a:buNone/>
            </a:pPr>
            <a:r>
              <a:rPr lang="en-US" b="1" dirty="0"/>
              <a:t>Model Evaluation</a:t>
            </a:r>
            <a:endParaRPr lang="en-US" dirty="0"/>
          </a:p>
          <a:p>
            <a:pPr>
              <a:buFont typeface="Arial" panose="020B0604020202020204" pitchFamily="34" charset="0"/>
              <a:buChar char="•"/>
            </a:pPr>
            <a:r>
              <a:rPr lang="en-US" dirty="0"/>
              <a:t>Evaluate performance using metrics such as accuracy, precision, recall, and confusion matrix.</a:t>
            </a:r>
          </a:p>
          <a:p>
            <a:pPr>
              <a:buFont typeface="Arial" panose="020B0604020202020204" pitchFamily="34" charset="0"/>
              <a:buChar char="•"/>
            </a:pPr>
            <a:r>
              <a:rPr lang="en-US" dirty="0"/>
              <a:t>Validate the model’s ability to distinguish real vs fake images.</a:t>
            </a:r>
          </a:p>
        </p:txBody>
      </p:sp>
      <p:pic>
        <p:nvPicPr>
          <p:cNvPr id="11" name="Picture 10">
            <a:extLst>
              <a:ext uri="{FF2B5EF4-FFF2-40B4-BE49-F238E27FC236}">
                <a16:creationId xmlns:a16="http://schemas.microsoft.com/office/drawing/2014/main" id="{02918AC9-C229-7A79-B446-2917114B0C12}"/>
              </a:ext>
            </a:extLst>
          </p:cNvPr>
          <p:cNvPicPr>
            <a:picLocks noChangeAspect="1"/>
          </p:cNvPicPr>
          <p:nvPr/>
        </p:nvPicPr>
        <p:blipFill>
          <a:blip r:embed="rId3"/>
          <a:stretch>
            <a:fillRect/>
          </a:stretch>
        </p:blipFill>
        <p:spPr>
          <a:xfrm>
            <a:off x="7676443" y="3200756"/>
            <a:ext cx="3928535" cy="2883243"/>
          </a:xfrm>
          <a:prstGeom prst="rect">
            <a:avLst/>
          </a:prstGeom>
        </p:spPr>
      </p:pic>
    </p:spTree>
    <p:extLst>
      <p:ext uri="{BB962C8B-B14F-4D97-AF65-F5344CB8AC3E}">
        <p14:creationId xmlns:p14="http://schemas.microsoft.com/office/powerpoint/2010/main" val="1734887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6077F14-24D9-2BE5-2185-FA65EC84BDEA}"/>
              </a:ext>
            </a:extLst>
          </p:cNvPr>
          <p:cNvSpPr txBox="1"/>
          <p:nvPr/>
        </p:nvSpPr>
        <p:spPr>
          <a:xfrm>
            <a:off x="1806222" y="615161"/>
            <a:ext cx="6096000" cy="2585323"/>
          </a:xfrm>
          <a:prstGeom prst="rect">
            <a:avLst/>
          </a:prstGeom>
          <a:noFill/>
        </p:spPr>
        <p:txBody>
          <a:bodyPr wrap="square">
            <a:spAutoFit/>
          </a:bodyPr>
          <a:lstStyle/>
          <a:p>
            <a:pPr>
              <a:buNone/>
            </a:pPr>
            <a:r>
              <a:rPr lang="en-US" b="1" dirty="0"/>
              <a:t>Image Testing (Inference Phase)</a:t>
            </a:r>
            <a:endParaRPr lang="en-US" dirty="0"/>
          </a:p>
          <a:p>
            <a:pPr>
              <a:buFont typeface="Arial" panose="020B0604020202020204" pitchFamily="34" charset="0"/>
              <a:buChar char="•"/>
            </a:pPr>
            <a:r>
              <a:rPr lang="en-US" dirty="0"/>
              <a:t>User uploads a test image through the web interface.</a:t>
            </a:r>
          </a:p>
          <a:p>
            <a:pPr>
              <a:buFont typeface="Arial" panose="020B0604020202020204" pitchFamily="34" charset="0"/>
              <a:buChar char="•"/>
            </a:pPr>
            <a:r>
              <a:rPr lang="en-US" dirty="0"/>
              <a:t>The system preprocesses the image and performs prediction.</a:t>
            </a:r>
          </a:p>
          <a:p>
            <a:pPr>
              <a:buFont typeface="Arial" panose="020B0604020202020204" pitchFamily="34" charset="0"/>
              <a:buChar char="•"/>
            </a:pPr>
            <a:r>
              <a:rPr lang="en-US" dirty="0"/>
              <a:t>Outputs:</a:t>
            </a:r>
          </a:p>
          <a:p>
            <a:pPr marL="742950" lvl="1" indent="-285750">
              <a:buFont typeface="Arial" panose="020B0604020202020204" pitchFamily="34" charset="0"/>
              <a:buChar char="•"/>
            </a:pPr>
            <a:r>
              <a:rPr lang="en-US" b="1" dirty="0"/>
              <a:t>Real/Fake classification</a:t>
            </a:r>
            <a:endParaRPr lang="en-US" dirty="0"/>
          </a:p>
          <a:p>
            <a:pPr marL="742950" lvl="1" indent="-285750">
              <a:buFont typeface="Arial" panose="020B0604020202020204" pitchFamily="34" charset="0"/>
              <a:buChar char="•"/>
            </a:pPr>
            <a:r>
              <a:rPr lang="en-US" b="1" dirty="0"/>
              <a:t>Authenticity confidence score</a:t>
            </a:r>
            <a:endParaRPr lang="en-US" dirty="0"/>
          </a:p>
          <a:p>
            <a:pPr marL="742950" lvl="1" indent="-285750">
              <a:buFont typeface="Arial" panose="020B0604020202020204" pitchFamily="34" charset="0"/>
              <a:buChar char="•"/>
            </a:pPr>
            <a:r>
              <a:rPr lang="en-US" b="1" dirty="0"/>
              <a:t>Feature map visualizations</a:t>
            </a:r>
            <a:r>
              <a:rPr lang="en-US" dirty="0"/>
              <a:t> for explainability</a:t>
            </a:r>
          </a:p>
        </p:txBody>
      </p:sp>
      <p:pic>
        <p:nvPicPr>
          <p:cNvPr id="4" name="Picture 3">
            <a:extLst>
              <a:ext uri="{FF2B5EF4-FFF2-40B4-BE49-F238E27FC236}">
                <a16:creationId xmlns:a16="http://schemas.microsoft.com/office/drawing/2014/main" id="{66461E43-3617-614F-D86B-FE7DF6185AE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06222" y="4199384"/>
            <a:ext cx="8720597" cy="1613535"/>
          </a:xfrm>
          <a:prstGeom prst="rect">
            <a:avLst/>
          </a:prstGeom>
          <a:noFill/>
          <a:ln>
            <a:noFill/>
          </a:ln>
        </p:spPr>
      </p:pic>
    </p:spTree>
    <p:extLst>
      <p:ext uri="{BB962C8B-B14F-4D97-AF65-F5344CB8AC3E}">
        <p14:creationId xmlns:p14="http://schemas.microsoft.com/office/powerpoint/2010/main" val="30554132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2123C-DA2D-D145-55FF-12F7F560D03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E33AE89-063F-64CA-9B9A-8131EFB4A6D1}"/>
              </a:ext>
            </a:extLst>
          </p:cNvPr>
          <p:cNvSpPr txBox="1"/>
          <p:nvPr/>
        </p:nvSpPr>
        <p:spPr>
          <a:xfrm>
            <a:off x="2088444" y="451556"/>
            <a:ext cx="2760692" cy="461665"/>
          </a:xfrm>
          <a:prstGeom prst="rect">
            <a:avLst/>
          </a:prstGeom>
          <a:noFill/>
        </p:spPr>
        <p:txBody>
          <a:bodyPr wrap="none" rtlCol="0">
            <a:spAutoFit/>
          </a:bodyPr>
          <a:lstStyle/>
          <a:p>
            <a:r>
              <a:rPr lang="en-US" sz="2400" b="1" dirty="0">
                <a:latin typeface="Calibri" panose="020F0502020204030204" pitchFamily="34" charset="0"/>
                <a:ea typeface="Calibri" panose="020F0502020204030204" pitchFamily="34" charset="0"/>
                <a:cs typeface="Calibri" panose="020F0502020204030204" pitchFamily="34" charset="0"/>
              </a:rPr>
              <a:t>Output </a:t>
            </a:r>
            <a:r>
              <a:rPr lang="en-US" sz="2400" b="1" dirty="0" err="1">
                <a:latin typeface="Calibri" panose="020F0502020204030204" pitchFamily="34" charset="0"/>
                <a:ea typeface="Calibri" panose="020F0502020204030204" pitchFamily="34" charset="0"/>
                <a:cs typeface="Calibri" panose="020F0502020204030204" pitchFamily="34" charset="0"/>
              </a:rPr>
              <a:t>Sceenshots</a:t>
            </a:r>
            <a:r>
              <a:rPr lang="en-US" sz="2400" b="1" dirty="0">
                <a:latin typeface="Calibri" panose="020F0502020204030204" pitchFamily="34" charset="0"/>
                <a:ea typeface="Calibri" panose="020F0502020204030204" pitchFamily="34" charset="0"/>
                <a:cs typeface="Calibri" panose="020F0502020204030204" pitchFamily="34" charset="0"/>
              </a:rPr>
              <a:t>:</a:t>
            </a:r>
          </a:p>
        </p:txBody>
      </p:sp>
      <p:pic>
        <p:nvPicPr>
          <p:cNvPr id="12" name="Picture 11">
            <a:extLst>
              <a:ext uri="{FF2B5EF4-FFF2-40B4-BE49-F238E27FC236}">
                <a16:creationId xmlns:a16="http://schemas.microsoft.com/office/drawing/2014/main" id="{8B4FE14F-A30A-B99C-5884-40728BD044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2711" y="1693449"/>
            <a:ext cx="4086578" cy="3471101"/>
          </a:xfrm>
          <a:prstGeom prst="rect">
            <a:avLst/>
          </a:prstGeom>
        </p:spPr>
      </p:pic>
      <p:pic>
        <p:nvPicPr>
          <p:cNvPr id="14" name="Picture 13">
            <a:extLst>
              <a:ext uri="{FF2B5EF4-FFF2-40B4-BE49-F238E27FC236}">
                <a16:creationId xmlns:a16="http://schemas.microsoft.com/office/drawing/2014/main" id="{FBE5E3CB-C1CC-E880-6692-2B29EE8FDD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5066" y="333668"/>
            <a:ext cx="5829442" cy="3095332"/>
          </a:xfrm>
          <a:prstGeom prst="rect">
            <a:avLst/>
          </a:prstGeom>
        </p:spPr>
      </p:pic>
      <p:pic>
        <p:nvPicPr>
          <p:cNvPr id="16" name="Picture 15">
            <a:extLst>
              <a:ext uri="{FF2B5EF4-FFF2-40B4-BE49-F238E27FC236}">
                <a16:creationId xmlns:a16="http://schemas.microsoft.com/office/drawing/2014/main" id="{8B44BBC0-0C58-69FA-929B-5CE4261BAB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10490" y="3762669"/>
            <a:ext cx="5057422" cy="2965196"/>
          </a:xfrm>
          <a:prstGeom prst="rect">
            <a:avLst/>
          </a:prstGeom>
        </p:spPr>
      </p:pic>
    </p:spTree>
    <p:extLst>
      <p:ext uri="{BB962C8B-B14F-4D97-AF65-F5344CB8AC3E}">
        <p14:creationId xmlns:p14="http://schemas.microsoft.com/office/powerpoint/2010/main" val="33489923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23D62F-7BF4-E5B8-8729-FB474E73D3B3}"/>
              </a:ext>
            </a:extLst>
          </p:cNvPr>
          <p:cNvSpPr txBox="1"/>
          <p:nvPr/>
        </p:nvSpPr>
        <p:spPr>
          <a:xfrm>
            <a:off x="2269066" y="1488785"/>
            <a:ext cx="7845778" cy="3416320"/>
          </a:xfrm>
          <a:prstGeom prst="rect">
            <a:avLst/>
          </a:prstGeom>
          <a:noFill/>
        </p:spPr>
        <p:txBody>
          <a:bodyPr wrap="square">
            <a:spAutoFit/>
          </a:bodyPr>
          <a:lstStyle/>
          <a:p>
            <a:r>
              <a:rPr lang="en-US" dirty="0"/>
              <a:t>The implementation phase converts the proposed design into a functional AI-powered system for detecting vehicle damage authenticity. By integrating </a:t>
            </a:r>
            <a:r>
              <a:rPr lang="en-US" b="1" dirty="0"/>
              <a:t>image preprocessing</a:t>
            </a:r>
            <a:r>
              <a:rPr lang="en-US" dirty="0"/>
              <a:t>, </a:t>
            </a:r>
            <a:r>
              <a:rPr lang="en-US" b="1" dirty="0"/>
              <a:t>deep learning classification</a:t>
            </a:r>
            <a:r>
              <a:rPr lang="en-US" dirty="0"/>
              <a:t> (using MobileNetV2), and </a:t>
            </a:r>
            <a:r>
              <a:rPr lang="en-US" b="1" dirty="0"/>
              <a:t>explainability mechanisms</a:t>
            </a:r>
            <a:r>
              <a:rPr lang="en-US" dirty="0"/>
              <a:t>, the system distinguishes between real and AI-generated or manipulated images. The architecture is built on a modular framework—utilizing </a:t>
            </a:r>
            <a:r>
              <a:rPr lang="en-US" b="1" dirty="0"/>
              <a:t>Python</a:t>
            </a:r>
            <a:r>
              <a:rPr lang="en-US" dirty="0"/>
              <a:t>, </a:t>
            </a:r>
            <a:r>
              <a:rPr lang="en-US" b="1" dirty="0"/>
              <a:t>Flask</a:t>
            </a:r>
            <a:r>
              <a:rPr lang="en-US" dirty="0"/>
              <a:t>, and </a:t>
            </a:r>
            <a:r>
              <a:rPr lang="en-US" b="1" dirty="0"/>
              <a:t>MySQL</a:t>
            </a:r>
            <a:r>
              <a:rPr lang="en-US" dirty="0"/>
              <a:t>—to ensure a seamless flow between the frontend interface and the backend processing. This cohesive approach allows each module to perform specific tasks, from vehicle validation to generating confidence scores, resulting in a scalable and maintainable solution for automated fraud detection.</a:t>
            </a:r>
          </a:p>
        </p:txBody>
      </p:sp>
      <p:sp>
        <p:nvSpPr>
          <p:cNvPr id="4" name="TextBox 3">
            <a:extLst>
              <a:ext uri="{FF2B5EF4-FFF2-40B4-BE49-F238E27FC236}">
                <a16:creationId xmlns:a16="http://schemas.microsoft.com/office/drawing/2014/main" id="{649F2F3E-F5A9-9E5A-895C-5904E36554A7}"/>
              </a:ext>
            </a:extLst>
          </p:cNvPr>
          <p:cNvSpPr txBox="1"/>
          <p:nvPr/>
        </p:nvSpPr>
        <p:spPr>
          <a:xfrm>
            <a:off x="4109156" y="406400"/>
            <a:ext cx="2901756" cy="461665"/>
          </a:xfrm>
          <a:prstGeom prst="rect">
            <a:avLst/>
          </a:prstGeom>
          <a:noFill/>
        </p:spPr>
        <p:txBody>
          <a:bodyPr wrap="none" rtlCol="0">
            <a:spAutoFit/>
          </a:bodyPr>
          <a:lstStyle/>
          <a:p>
            <a:r>
              <a:rPr lang="en-US" sz="2400" b="1" dirty="0"/>
              <a:t>IMPLEMENTATIONS</a:t>
            </a:r>
          </a:p>
        </p:txBody>
      </p:sp>
    </p:spTree>
    <p:extLst>
      <p:ext uri="{BB962C8B-B14F-4D97-AF65-F5344CB8AC3E}">
        <p14:creationId xmlns:p14="http://schemas.microsoft.com/office/powerpoint/2010/main" val="16082255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7AC2BD2-EB4B-450F-7416-A31BED750D90}"/>
              </a:ext>
            </a:extLst>
          </p:cNvPr>
          <p:cNvSpPr txBox="1"/>
          <p:nvPr/>
        </p:nvSpPr>
        <p:spPr>
          <a:xfrm>
            <a:off x="1619955" y="1052521"/>
            <a:ext cx="6096000" cy="646331"/>
          </a:xfrm>
          <a:prstGeom prst="rect">
            <a:avLst/>
          </a:prstGeom>
          <a:noFill/>
        </p:spPr>
        <p:txBody>
          <a:bodyPr wrap="square">
            <a:spAutoFit/>
          </a:bodyPr>
          <a:lstStyle/>
          <a:p>
            <a:pPr>
              <a:buNone/>
            </a:pPr>
            <a:r>
              <a:rPr lang="en-US" b="1" dirty="0"/>
              <a:t>Technology Stack Used</a:t>
            </a:r>
          </a:p>
          <a:p>
            <a:pPr>
              <a:buNone/>
            </a:pPr>
            <a:endParaRPr lang="en-US" b="1" dirty="0"/>
          </a:p>
        </p:txBody>
      </p:sp>
      <p:sp>
        <p:nvSpPr>
          <p:cNvPr id="7" name="Rectangle 1">
            <a:extLst>
              <a:ext uri="{FF2B5EF4-FFF2-40B4-BE49-F238E27FC236}">
                <a16:creationId xmlns:a16="http://schemas.microsoft.com/office/drawing/2014/main" id="{2F61ED96-2520-DE06-014A-38F6CF59194E}"/>
              </a:ext>
            </a:extLst>
          </p:cNvPr>
          <p:cNvSpPr>
            <a:spLocks noChangeArrowheads="1"/>
          </p:cNvSpPr>
          <p:nvPr/>
        </p:nvSpPr>
        <p:spPr bwMode="auto">
          <a:xfrm rot="10800000" flipV="1">
            <a:off x="1619956" y="1910900"/>
            <a:ext cx="5548489"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Programming Language:</a:t>
            </a:r>
            <a:r>
              <a:rPr kumimoji="0" lang="en-US" altLang="en-US" sz="1800" b="0" i="0" u="none" strike="noStrike" cap="none" normalizeH="0" baseline="0" dirty="0">
                <a:ln>
                  <a:noFill/>
                </a:ln>
                <a:solidFill>
                  <a:schemeClr val="tx1"/>
                </a:solidFill>
                <a:effectLst/>
                <a:latin typeface="Arial" panose="020B0604020202020204" pitchFamily="34" charset="0"/>
              </a:rPr>
              <a:t> Python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Deep Learning Frameworks:</a:t>
            </a:r>
            <a:r>
              <a:rPr kumimoji="0" lang="en-US" altLang="en-US" sz="1800" b="0" i="0" u="none" strike="noStrike" cap="none" normalizeH="0" baseline="0" dirty="0">
                <a:ln>
                  <a:noFill/>
                </a:ln>
                <a:solidFill>
                  <a:schemeClr val="tx1"/>
                </a:solidFill>
                <a:effectLst/>
                <a:latin typeface="Arial" panose="020B0604020202020204" pitchFamily="34" charset="0"/>
              </a:rPr>
              <a:t> TensorFlow, </a:t>
            </a:r>
            <a:r>
              <a:rPr kumimoji="0" lang="en-US" altLang="en-US" sz="1800" b="0" i="0" u="none" strike="noStrike" cap="none" normalizeH="0" baseline="0" dirty="0" err="1">
                <a:ln>
                  <a:noFill/>
                </a:ln>
                <a:solidFill>
                  <a:schemeClr val="tx1"/>
                </a:solidFill>
                <a:effectLst/>
                <a:latin typeface="Arial" panose="020B0604020202020204" pitchFamily="34" charset="0"/>
              </a:rPr>
              <a:t>Keras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Pretrained Model:</a:t>
            </a:r>
            <a:r>
              <a:rPr kumimoji="0" lang="en-US" altLang="en-US" sz="1800" b="0" i="0" u="none" strike="noStrike" cap="none" normalizeH="0" baseline="0" dirty="0">
                <a:ln>
                  <a:noFill/>
                </a:ln>
                <a:solidFill>
                  <a:schemeClr val="tx1"/>
                </a:solidFill>
                <a:effectLst/>
                <a:latin typeface="Arial" panose="020B0604020202020204" pitchFamily="34" charset="0"/>
              </a:rPr>
              <a:t> MobileNetV2 (Vehicle Validation)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Web Framework:</a:t>
            </a:r>
            <a:r>
              <a:rPr kumimoji="0" lang="en-US" altLang="en-US" sz="1800" b="0" i="0" u="none" strike="noStrike" cap="none" normalizeH="0" baseline="0" dirty="0">
                <a:ln>
                  <a:noFill/>
                </a:ln>
                <a:solidFill>
                  <a:schemeClr val="tx1"/>
                </a:solidFill>
                <a:effectLst/>
                <a:latin typeface="Arial" panose="020B0604020202020204" pitchFamily="34" charset="0"/>
              </a:rPr>
              <a:t> Flask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Database:</a:t>
            </a:r>
            <a:r>
              <a:rPr kumimoji="0" lang="en-US" altLang="en-US" sz="1800" b="0" i="0" u="none" strike="noStrike" cap="none" normalizeH="0" baseline="0" dirty="0">
                <a:ln>
                  <a:noFill/>
                </a:ln>
                <a:solidFill>
                  <a:schemeClr val="tx1"/>
                </a:solidFill>
                <a:effectLst/>
                <a:latin typeface="Arial" panose="020B0604020202020204" pitchFamily="34" charset="0"/>
              </a:rPr>
              <a:t> MySQL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Frontend Technologies:</a:t>
            </a:r>
            <a:r>
              <a:rPr kumimoji="0" lang="en-US" altLang="en-US" sz="1800" b="0" i="0" u="none" strike="noStrike" cap="none" normalizeH="0" baseline="0" dirty="0">
                <a:ln>
                  <a:noFill/>
                </a:ln>
                <a:solidFill>
                  <a:schemeClr val="tx1"/>
                </a:solidFill>
                <a:effectLst/>
                <a:latin typeface="Arial" panose="020B0604020202020204" pitchFamily="34" charset="0"/>
              </a:rPr>
              <a:t> HTML, CSS, JavaScript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Visualization &amp; Explainability Tools:</a:t>
            </a:r>
            <a:r>
              <a:rPr kumimoji="0" lang="en-US" altLang="en-US" sz="1800" b="0" i="0" u="none" strike="noStrike" cap="none" normalizeH="0" baseline="0" dirty="0">
                <a:ln>
                  <a:noFill/>
                </a:ln>
                <a:solidFill>
                  <a:schemeClr val="tx1"/>
                </a:solidFill>
                <a:effectLst/>
                <a:latin typeface="Arial" panose="020B0604020202020204" pitchFamily="34" charset="0"/>
              </a:rPr>
              <a:t> Matplotlib,</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Grad-CAM</a:t>
            </a:r>
          </a:p>
        </p:txBody>
      </p:sp>
      <p:pic>
        <p:nvPicPr>
          <p:cNvPr id="9" name="Picture 8">
            <a:extLst>
              <a:ext uri="{FF2B5EF4-FFF2-40B4-BE49-F238E27FC236}">
                <a16:creationId xmlns:a16="http://schemas.microsoft.com/office/drawing/2014/main" id="{7B9B04D4-B3D2-97CC-C2AB-017E17BD77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77011" y="1910900"/>
            <a:ext cx="3429000" cy="3249346"/>
          </a:xfrm>
          <a:prstGeom prst="rect">
            <a:avLst/>
          </a:prstGeom>
        </p:spPr>
      </p:pic>
    </p:spTree>
    <p:extLst>
      <p:ext uri="{BB962C8B-B14F-4D97-AF65-F5344CB8AC3E}">
        <p14:creationId xmlns:p14="http://schemas.microsoft.com/office/powerpoint/2010/main" val="39563243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08A847-1B5E-677C-260A-B7DDB5566138}"/>
              </a:ext>
            </a:extLst>
          </p:cNvPr>
          <p:cNvSpPr txBox="1"/>
          <p:nvPr/>
        </p:nvSpPr>
        <p:spPr>
          <a:xfrm>
            <a:off x="2201333" y="803196"/>
            <a:ext cx="7789333" cy="4656339"/>
          </a:xfrm>
          <a:prstGeom prst="rect">
            <a:avLst/>
          </a:prstGeom>
          <a:noFill/>
        </p:spPr>
        <p:txBody>
          <a:bodyPr wrap="square">
            <a:spAutoFit/>
          </a:bodyPr>
          <a:lstStyle/>
          <a:p>
            <a:pPr>
              <a:lnSpc>
                <a:spcPct val="150000"/>
              </a:lnSpc>
              <a:buNone/>
            </a:pPr>
            <a:r>
              <a:rPr lang="en-US" sz="2000" b="1" dirty="0"/>
              <a:t>                                        Applications</a:t>
            </a:r>
          </a:p>
          <a:p>
            <a:pPr>
              <a:lnSpc>
                <a:spcPct val="150000"/>
              </a:lnSpc>
              <a:buFont typeface="Arial" panose="020B0604020202020204" pitchFamily="34" charset="0"/>
              <a:buChar char="•"/>
            </a:pPr>
            <a:r>
              <a:rPr lang="en-US" b="1" dirty="0"/>
              <a:t>Insurance Claim Verification:</a:t>
            </a:r>
            <a:r>
              <a:rPr lang="en-US" dirty="0"/>
              <a:t> Automatically verifies damage image authenticity, reducing fraud and manual effort.</a:t>
            </a:r>
          </a:p>
          <a:p>
            <a:pPr>
              <a:lnSpc>
                <a:spcPct val="150000"/>
              </a:lnSpc>
              <a:buFont typeface="Arial" panose="020B0604020202020204" pitchFamily="34" charset="0"/>
              <a:buChar char="•"/>
            </a:pPr>
            <a:r>
              <a:rPr lang="en-US" b="1" dirty="0"/>
              <a:t>Automotive Damage Assessment:</a:t>
            </a:r>
            <a:r>
              <a:rPr lang="en-US" dirty="0"/>
              <a:t> Ensures fair damage evaluation during servicing, resale, and warranty claims.</a:t>
            </a:r>
          </a:p>
          <a:p>
            <a:pPr>
              <a:lnSpc>
                <a:spcPct val="150000"/>
              </a:lnSpc>
              <a:buFont typeface="Arial" panose="020B0604020202020204" pitchFamily="34" charset="0"/>
              <a:buChar char="•"/>
            </a:pPr>
            <a:r>
              <a:rPr lang="en-US" b="1" dirty="0"/>
              <a:t>Forensic &amp; Legal Analysis:</a:t>
            </a:r>
            <a:r>
              <a:rPr lang="en-US" dirty="0"/>
              <a:t> Assists in identifying manipulated images in investigations and disputes.</a:t>
            </a:r>
          </a:p>
          <a:p>
            <a:pPr>
              <a:lnSpc>
                <a:spcPct val="150000"/>
              </a:lnSpc>
              <a:buFont typeface="Arial" panose="020B0604020202020204" pitchFamily="34" charset="0"/>
              <a:buChar char="•"/>
            </a:pPr>
            <a:r>
              <a:rPr lang="en-US" b="1" dirty="0"/>
              <a:t>Remote Vehicle Inspection:</a:t>
            </a:r>
            <a:r>
              <a:rPr lang="en-US" dirty="0"/>
              <a:t> Enables fast, location-independent image-based inspection.</a:t>
            </a:r>
          </a:p>
          <a:p>
            <a:pPr>
              <a:lnSpc>
                <a:spcPct val="150000"/>
              </a:lnSpc>
              <a:buFont typeface="Arial" panose="020B0604020202020204" pitchFamily="34" charset="0"/>
              <a:buChar char="•"/>
            </a:pPr>
            <a:r>
              <a:rPr lang="en-US" b="1" dirty="0"/>
              <a:t>Decision Support:</a:t>
            </a:r>
            <a:r>
              <a:rPr lang="en-US" dirty="0"/>
              <a:t> Provides confidence scores and visual explanations to support transparent assessments.</a:t>
            </a:r>
          </a:p>
        </p:txBody>
      </p:sp>
    </p:spTree>
    <p:extLst>
      <p:ext uri="{BB962C8B-B14F-4D97-AF65-F5344CB8AC3E}">
        <p14:creationId xmlns:p14="http://schemas.microsoft.com/office/powerpoint/2010/main" val="31873283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5567023-1B5B-952F-9106-40DDF48062AC}"/>
              </a:ext>
            </a:extLst>
          </p:cNvPr>
          <p:cNvSpPr txBox="1"/>
          <p:nvPr/>
        </p:nvSpPr>
        <p:spPr>
          <a:xfrm>
            <a:off x="2269067" y="1886423"/>
            <a:ext cx="8534400" cy="2308324"/>
          </a:xfrm>
          <a:prstGeom prst="rect">
            <a:avLst/>
          </a:prstGeom>
          <a:noFill/>
        </p:spPr>
        <p:txBody>
          <a:bodyPr wrap="square">
            <a:spAutoFit/>
          </a:bodyPr>
          <a:lstStyle/>
          <a:p>
            <a:r>
              <a:rPr lang="en-US" b="1" dirty="0"/>
              <a:t>Damage Severity Estimation:</a:t>
            </a:r>
            <a:r>
              <a:rPr lang="en-US" dirty="0"/>
              <a:t> Predict damage levels (minor, moderate, severe) to support claim evaluation and cost estimation.</a:t>
            </a:r>
          </a:p>
          <a:p>
            <a:r>
              <a:rPr lang="en-US" b="1" dirty="0"/>
              <a:t>Real-Time &amp; Video Analysis:</a:t>
            </a:r>
            <a:r>
              <a:rPr lang="en-US" dirty="0"/>
              <a:t> Enable live video and camera-based vehicle inspection.</a:t>
            </a:r>
          </a:p>
          <a:p>
            <a:r>
              <a:rPr lang="en-US" b="1" dirty="0"/>
              <a:t>Automated Claim Processing:</a:t>
            </a:r>
            <a:r>
              <a:rPr lang="en-US" dirty="0"/>
              <a:t> Integrate with insurance systems for end-to-end fraud detection and reporting.</a:t>
            </a:r>
          </a:p>
          <a:p>
            <a:r>
              <a:rPr lang="en-US" b="1" dirty="0"/>
              <a:t>Advanced Explainable AI:</a:t>
            </a:r>
            <a:r>
              <a:rPr lang="en-US" dirty="0"/>
              <a:t> Integrate Grad-CAM, saliency maps, and attention mechanisms to highlight manipulated regions.</a:t>
            </a:r>
          </a:p>
        </p:txBody>
      </p:sp>
      <p:sp>
        <p:nvSpPr>
          <p:cNvPr id="5" name="TextBox 4">
            <a:extLst>
              <a:ext uri="{FF2B5EF4-FFF2-40B4-BE49-F238E27FC236}">
                <a16:creationId xmlns:a16="http://schemas.microsoft.com/office/drawing/2014/main" id="{3DBE8605-07BD-5AE0-9C5F-D6EB3D2FDD91}"/>
              </a:ext>
            </a:extLst>
          </p:cNvPr>
          <p:cNvSpPr txBox="1"/>
          <p:nvPr/>
        </p:nvSpPr>
        <p:spPr>
          <a:xfrm>
            <a:off x="4346222" y="1034534"/>
            <a:ext cx="6096000" cy="400110"/>
          </a:xfrm>
          <a:prstGeom prst="rect">
            <a:avLst/>
          </a:prstGeom>
          <a:noFill/>
        </p:spPr>
        <p:txBody>
          <a:bodyPr wrap="square">
            <a:spAutoFit/>
          </a:bodyPr>
          <a:lstStyle/>
          <a:p>
            <a:r>
              <a:rPr lang="en-US" sz="2000" b="1" dirty="0"/>
              <a:t>Future Scope</a:t>
            </a:r>
          </a:p>
        </p:txBody>
      </p:sp>
    </p:spTree>
    <p:extLst>
      <p:ext uri="{BB962C8B-B14F-4D97-AF65-F5344CB8AC3E}">
        <p14:creationId xmlns:p14="http://schemas.microsoft.com/office/powerpoint/2010/main" val="40821801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2B79AD-CE69-D51B-FBD5-299237EB08DD}"/>
              </a:ext>
            </a:extLst>
          </p:cNvPr>
          <p:cNvSpPr txBox="1"/>
          <p:nvPr/>
        </p:nvSpPr>
        <p:spPr>
          <a:xfrm>
            <a:off x="1817510" y="1959887"/>
            <a:ext cx="9302045" cy="3139321"/>
          </a:xfrm>
          <a:prstGeom prst="rect">
            <a:avLst/>
          </a:prstGeom>
          <a:noFill/>
        </p:spPr>
        <p:txBody>
          <a:bodyPr wrap="square">
            <a:spAutoFit/>
          </a:bodyPr>
          <a:lstStyle/>
          <a:p>
            <a:pPr>
              <a:buNone/>
            </a:pPr>
            <a:r>
              <a:rPr lang="en-US" dirty="0"/>
              <a:t>The Vehicle Damage Authenticity Detection system developed in this project demonstrates the effective use of deep learning for verifying the authenticity of vehicle damage images. By using a CNN for real and fake image classification and MobileNetV2 for vehicle presence verification, the system accurately identifies genuine and manipulated images. The CPU-based implementation makes the system cost-effective and easy to deploy without specialized hardware. Image preprocessing, model prediction, and a user-friendly web interface are smoothly integrated to ensure reliable operation. Overall, the system provides a practical solution for insurance claim verification and automotive inspection by reducing fraudulent claims and improving decision-making efficiency.</a:t>
            </a:r>
          </a:p>
        </p:txBody>
      </p:sp>
      <p:sp>
        <p:nvSpPr>
          <p:cNvPr id="4" name="TextBox 3">
            <a:extLst>
              <a:ext uri="{FF2B5EF4-FFF2-40B4-BE49-F238E27FC236}">
                <a16:creationId xmlns:a16="http://schemas.microsoft.com/office/drawing/2014/main" id="{6C742A9D-B6C0-307D-7A53-7AD30C977563}"/>
              </a:ext>
            </a:extLst>
          </p:cNvPr>
          <p:cNvSpPr txBox="1"/>
          <p:nvPr/>
        </p:nvSpPr>
        <p:spPr>
          <a:xfrm>
            <a:off x="5000978" y="1219200"/>
            <a:ext cx="1898277" cy="400110"/>
          </a:xfrm>
          <a:prstGeom prst="rect">
            <a:avLst/>
          </a:prstGeom>
          <a:noFill/>
        </p:spPr>
        <p:txBody>
          <a:bodyPr wrap="none" rtlCol="0">
            <a:spAutoFit/>
          </a:bodyPr>
          <a:lstStyle/>
          <a:p>
            <a:r>
              <a:rPr lang="en-US" sz="2000" b="1" dirty="0"/>
              <a:t>CONCLUSION</a:t>
            </a:r>
          </a:p>
        </p:txBody>
      </p:sp>
    </p:spTree>
    <p:extLst>
      <p:ext uri="{BB962C8B-B14F-4D97-AF65-F5344CB8AC3E}">
        <p14:creationId xmlns:p14="http://schemas.microsoft.com/office/powerpoint/2010/main" val="41615993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9000"/>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7647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BCC922-FA34-8664-E379-7370BED66D06}"/>
              </a:ext>
            </a:extLst>
          </p:cNvPr>
          <p:cNvSpPr txBox="1"/>
          <p:nvPr/>
        </p:nvSpPr>
        <p:spPr>
          <a:xfrm>
            <a:off x="2506134" y="790417"/>
            <a:ext cx="6096000" cy="5365571"/>
          </a:xfrm>
          <a:prstGeom prst="rect">
            <a:avLst/>
          </a:prstGeom>
          <a:noFill/>
        </p:spPr>
        <p:txBody>
          <a:bodyPr wrap="square">
            <a:spAutoFit/>
          </a:bodyPr>
          <a:lstStyle/>
          <a:p>
            <a:pPr>
              <a:lnSpc>
                <a:spcPct val="170000"/>
              </a:lnSpc>
            </a:pPr>
            <a:r>
              <a:rPr lang="en-US" sz="2400" b="1" dirty="0">
                <a:latin typeface="Times New Roman" panose="02020603050405020304" pitchFamily="18" charset="0"/>
                <a:ea typeface="Calibri" panose="020F0502020204030204" pitchFamily="34" charset="0"/>
                <a:cs typeface="Times New Roman" panose="02020603050405020304" pitchFamily="18" charset="0"/>
              </a:rPr>
              <a:t>AGENDA</a:t>
            </a:r>
          </a:p>
          <a:p>
            <a:pPr marL="457200" indent="-457200">
              <a:lnSpc>
                <a:spcPct val="170000"/>
              </a:lnSpc>
              <a:buFont typeface="+mj-lt"/>
              <a:buAutoNum type="arabicPeriod"/>
            </a:pPr>
            <a:r>
              <a:rPr lang="en-US" b="1" dirty="0">
                <a:latin typeface="Times New Roman" panose="02020603050405020304" pitchFamily="18" charset="0"/>
                <a:ea typeface="Calibri" panose="020F0502020204030204" pitchFamily="34" charset="0"/>
                <a:cs typeface="Times New Roman" panose="02020603050405020304" pitchFamily="18" charset="0"/>
              </a:rPr>
              <a:t>ABSTRACT</a:t>
            </a:r>
            <a:endParaRPr lang="en-US" sz="1800" b="1"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lnSpc>
                <a:spcPct val="170000"/>
              </a:lnSpc>
              <a:buFont typeface="+mj-lt"/>
              <a:buAutoNum type="arabicPeriod"/>
            </a:pPr>
            <a:r>
              <a:rPr lang="en-US" b="1" dirty="0">
                <a:latin typeface="Times New Roman" panose="02020603050405020304" pitchFamily="18" charset="0"/>
                <a:ea typeface="Calibri" panose="020F0502020204030204" pitchFamily="34" charset="0"/>
                <a:cs typeface="Times New Roman" panose="02020603050405020304" pitchFamily="18" charset="0"/>
              </a:rPr>
              <a:t>INTRODUCTION</a:t>
            </a:r>
            <a:endParaRPr lang="en-US" sz="1800" b="1"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lnSpc>
                <a:spcPct val="170000"/>
              </a:lnSpc>
              <a:buFont typeface="+mj-lt"/>
              <a:buAutoNum type="arabicPeriod"/>
            </a:pPr>
            <a:r>
              <a:rPr lang="en-US" sz="1800" b="1" dirty="0">
                <a:latin typeface="Times New Roman" panose="02020603050405020304" pitchFamily="18" charset="0"/>
                <a:ea typeface="Calibri" panose="020F0502020204030204" pitchFamily="34" charset="0"/>
                <a:cs typeface="Times New Roman" panose="02020603050405020304" pitchFamily="18" charset="0"/>
              </a:rPr>
              <a:t>LITERATURE SURVEY</a:t>
            </a:r>
          </a:p>
          <a:p>
            <a:pPr marL="457200" indent="-457200">
              <a:lnSpc>
                <a:spcPct val="170000"/>
              </a:lnSpc>
              <a:buFont typeface="+mj-lt"/>
              <a:buAutoNum type="arabicPeriod"/>
            </a:pPr>
            <a:r>
              <a:rPr lang="en-US" sz="1800" b="1" dirty="0">
                <a:latin typeface="Times New Roman" panose="02020603050405020304" pitchFamily="18" charset="0"/>
                <a:ea typeface="Calibri" panose="020F0502020204030204" pitchFamily="34" charset="0"/>
                <a:cs typeface="Times New Roman" panose="02020603050405020304" pitchFamily="18" charset="0"/>
              </a:rPr>
              <a:t> SYSTEM STUDY</a:t>
            </a:r>
          </a:p>
          <a:p>
            <a:pPr marL="457200" indent="-457200">
              <a:lnSpc>
                <a:spcPct val="170000"/>
              </a:lnSpc>
              <a:buFont typeface="+mj-lt"/>
              <a:buAutoNum type="arabicPeriod"/>
            </a:pPr>
            <a:r>
              <a:rPr lang="en-US" b="1" dirty="0">
                <a:latin typeface="Times New Roman" panose="02020603050405020304" pitchFamily="18" charset="0"/>
                <a:ea typeface="Calibri" panose="020F0502020204030204" pitchFamily="34" charset="0"/>
                <a:cs typeface="Times New Roman" panose="02020603050405020304" pitchFamily="18" charset="0"/>
              </a:rPr>
              <a:t>SYSTEM ARCHITECTURE</a:t>
            </a:r>
          </a:p>
          <a:p>
            <a:pPr marL="457200" indent="-457200">
              <a:lnSpc>
                <a:spcPct val="170000"/>
              </a:lnSpc>
              <a:buFont typeface="+mj-lt"/>
              <a:buAutoNum type="arabicPeriod"/>
            </a:pPr>
            <a:r>
              <a:rPr lang="en-US" sz="1800" b="1" dirty="0">
                <a:latin typeface="Times New Roman" panose="02020603050405020304" pitchFamily="18" charset="0"/>
                <a:ea typeface="Calibri" panose="020F0502020204030204" pitchFamily="34" charset="0"/>
                <a:cs typeface="Times New Roman" panose="02020603050405020304" pitchFamily="18" charset="0"/>
              </a:rPr>
              <a:t>WORK FLOW SUMMARY</a:t>
            </a:r>
          </a:p>
          <a:p>
            <a:pPr marL="457200" indent="-457200">
              <a:lnSpc>
                <a:spcPct val="170000"/>
              </a:lnSpc>
              <a:buFont typeface="+mj-lt"/>
              <a:buAutoNum type="arabicPeriod"/>
            </a:pPr>
            <a:r>
              <a:rPr lang="en-US" b="1" dirty="0">
                <a:latin typeface="Times New Roman" panose="02020603050405020304" pitchFamily="18" charset="0"/>
                <a:ea typeface="Calibri" panose="020F0502020204030204" pitchFamily="34" charset="0"/>
                <a:cs typeface="Times New Roman" panose="02020603050405020304" pitchFamily="18" charset="0"/>
              </a:rPr>
              <a:t>IMPLEMENTATION</a:t>
            </a:r>
          </a:p>
          <a:p>
            <a:pPr marL="457200" indent="-457200">
              <a:lnSpc>
                <a:spcPct val="170000"/>
              </a:lnSpc>
              <a:buFont typeface="+mj-lt"/>
              <a:buAutoNum type="arabicPeriod"/>
            </a:pPr>
            <a:r>
              <a:rPr lang="en-US" sz="1800" b="1" dirty="0">
                <a:latin typeface="Times New Roman" panose="02020603050405020304" pitchFamily="18" charset="0"/>
                <a:ea typeface="Calibri" panose="020F0502020204030204" pitchFamily="34" charset="0"/>
                <a:cs typeface="Times New Roman" panose="02020603050405020304" pitchFamily="18" charset="0"/>
              </a:rPr>
              <a:t>APPLICATIONS</a:t>
            </a:r>
          </a:p>
          <a:p>
            <a:pPr marL="457200" indent="-457200">
              <a:lnSpc>
                <a:spcPct val="170000"/>
              </a:lnSpc>
              <a:buFont typeface="+mj-lt"/>
              <a:buAutoNum type="arabicPeriod"/>
            </a:pPr>
            <a:r>
              <a:rPr lang="en-US" sz="1800" b="1" dirty="0">
                <a:latin typeface="Times New Roman" panose="02020603050405020304" pitchFamily="18" charset="0"/>
                <a:ea typeface="Calibri" panose="020F0502020204030204" pitchFamily="34" charset="0"/>
                <a:cs typeface="Times New Roman" panose="02020603050405020304" pitchFamily="18" charset="0"/>
              </a:rPr>
              <a:t>FUTURE SCOPE</a:t>
            </a:r>
          </a:p>
          <a:p>
            <a:pPr marL="457200" indent="-457200">
              <a:lnSpc>
                <a:spcPct val="170000"/>
              </a:lnSpc>
              <a:buFont typeface="+mj-lt"/>
              <a:buAutoNum type="arabicPeriod"/>
            </a:pPr>
            <a:r>
              <a:rPr lang="en-US" sz="1800" b="1" dirty="0">
                <a:latin typeface="Times New Roman" panose="02020603050405020304" pitchFamily="18" charset="0"/>
                <a:ea typeface="Calibri" panose="020F0502020204030204" pitchFamily="34" charset="0"/>
                <a:cs typeface="Times New Roman" panose="02020603050405020304" pitchFamily="18" charset="0"/>
              </a:rPr>
              <a:t>CONCLUSION </a:t>
            </a:r>
          </a:p>
        </p:txBody>
      </p:sp>
    </p:spTree>
    <p:extLst>
      <p:ext uri="{BB962C8B-B14F-4D97-AF65-F5344CB8AC3E}">
        <p14:creationId xmlns:p14="http://schemas.microsoft.com/office/powerpoint/2010/main" val="38138412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0689F2-DFCD-56BB-236E-0C863CAA86DA}"/>
              </a:ext>
            </a:extLst>
          </p:cNvPr>
          <p:cNvSpPr txBox="1"/>
          <p:nvPr/>
        </p:nvSpPr>
        <p:spPr>
          <a:xfrm>
            <a:off x="2054577" y="1188367"/>
            <a:ext cx="8963378" cy="3970318"/>
          </a:xfrm>
          <a:prstGeom prst="rect">
            <a:avLst/>
          </a:prstGeom>
          <a:noFill/>
        </p:spPr>
        <p:txBody>
          <a:bodyPr wrap="square">
            <a:spAutoFit/>
          </a:bodyPr>
          <a:lstStyle/>
          <a:p>
            <a:pPr>
              <a:buNone/>
            </a:pPr>
            <a:r>
              <a:rPr lang="en-US" dirty="0"/>
              <a:t>The rapid growth in image manipulation has led to an increase in fraudulent vehicle damage claims, creating a strong need for reliable image authenticity verification. This system presents an AI-driven web application that uses deep learning techniques to classify vehicle damage images as real or fake/manipulated. A CNN-based pipeline is employed for data preprocessing, model training, and evaluation, focusing on visual cues such as dents, scratches, cracks, surface deformations, and texture inconsistencies. Before authenticity assessment, a pretrained MobileNetV2 model verifies the presence of a vehicle in the uploaded image. The system generates a binary classification result along with a confidence score and enhances interpretability through feature map visualizations and automatically generated textual explanations. Implemented using the Flask web framework, prediction results are stored and displayed through an interactive dashboard, enabling trend analysis and confidence tracking over time.</a:t>
            </a:r>
          </a:p>
        </p:txBody>
      </p:sp>
      <p:sp>
        <p:nvSpPr>
          <p:cNvPr id="4" name="TextBox 3">
            <a:extLst>
              <a:ext uri="{FF2B5EF4-FFF2-40B4-BE49-F238E27FC236}">
                <a16:creationId xmlns:a16="http://schemas.microsoft.com/office/drawing/2014/main" id="{C556A643-8F8C-0176-FC7C-3D01BCCC7982}"/>
              </a:ext>
            </a:extLst>
          </p:cNvPr>
          <p:cNvSpPr txBox="1"/>
          <p:nvPr/>
        </p:nvSpPr>
        <p:spPr>
          <a:xfrm>
            <a:off x="5147733" y="726702"/>
            <a:ext cx="1656223" cy="461665"/>
          </a:xfrm>
          <a:prstGeom prst="rect">
            <a:avLst/>
          </a:prstGeom>
          <a:noFill/>
        </p:spPr>
        <p:txBody>
          <a:bodyPr wrap="none" rtlCol="0">
            <a:spAutoFit/>
          </a:bodyPr>
          <a:lstStyle/>
          <a:p>
            <a:r>
              <a:rPr lang="en-US" sz="2400" b="1" dirty="0"/>
              <a:t>ABSTRACT</a:t>
            </a:r>
          </a:p>
        </p:txBody>
      </p:sp>
    </p:spTree>
    <p:extLst>
      <p:ext uri="{BB962C8B-B14F-4D97-AF65-F5344CB8AC3E}">
        <p14:creationId xmlns:p14="http://schemas.microsoft.com/office/powerpoint/2010/main" val="1388473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E19AC7-1FC5-7534-EA09-A3C04B35B235}"/>
              </a:ext>
            </a:extLst>
          </p:cNvPr>
          <p:cNvSpPr txBox="1"/>
          <p:nvPr/>
        </p:nvSpPr>
        <p:spPr>
          <a:xfrm>
            <a:off x="2088445" y="1213135"/>
            <a:ext cx="9166578" cy="4247317"/>
          </a:xfrm>
          <a:prstGeom prst="rect">
            <a:avLst/>
          </a:prstGeom>
          <a:noFill/>
        </p:spPr>
        <p:txBody>
          <a:bodyPr wrap="square">
            <a:spAutoFit/>
          </a:bodyPr>
          <a:lstStyle/>
          <a:p>
            <a:pPr>
              <a:buNone/>
            </a:pPr>
            <a:r>
              <a:rPr lang="en-US" dirty="0"/>
              <a:t>The rapid digitalization of insurance and automotive services has increased dependence on image-based vehicle damage assessment, improving efficiency but also enabling fraud through advanced image manipulation and generative technologies. Traditional manual inspections are time-consuming, subjective, and ineffective at detecting subtle digital alterations, while rule-based image processing methods lack robustness across varying vehicle types, lighting conditions, and damage patterns.</a:t>
            </a:r>
          </a:p>
          <a:p>
            <a:pPr>
              <a:buNone/>
            </a:pPr>
            <a:r>
              <a:rPr lang="en-US" dirty="0"/>
              <a:t>To address these challenges, this project proposes an </a:t>
            </a:r>
            <a:r>
              <a:rPr lang="en-US" b="1" dirty="0"/>
              <a:t>AI-based vehicle damage authenticity detection system</a:t>
            </a:r>
            <a:r>
              <a:rPr lang="en-US" dirty="0"/>
              <a:t> using </a:t>
            </a:r>
            <a:r>
              <a:rPr lang="en-US" b="1" dirty="0"/>
              <a:t>Convolutional Neural Networks (CNNs)</a:t>
            </a:r>
            <a:r>
              <a:rPr lang="en-US" dirty="0"/>
              <a:t> to automatically extract visual features such as dents, scratches, textures, and structural distortions. A </a:t>
            </a:r>
            <a:r>
              <a:rPr lang="en-US" b="1" dirty="0"/>
              <a:t>pretrained MobileNetV2 model</a:t>
            </a:r>
            <a:r>
              <a:rPr lang="en-US" dirty="0"/>
              <a:t> first verifies vehicle presence before authenticity analysis. The solution is deployed as a </a:t>
            </a:r>
            <a:r>
              <a:rPr lang="en-US" b="1" dirty="0"/>
              <a:t>Flask-based web application</a:t>
            </a:r>
            <a:r>
              <a:rPr lang="en-US" dirty="0"/>
              <a:t>, delivering real-time predictions with confidence scores, visual explanations, and an interactive dashboard for auditing and analysis, thereby enhancing reliability, transparency, and fraud prevention.</a:t>
            </a:r>
          </a:p>
        </p:txBody>
      </p:sp>
      <p:sp>
        <p:nvSpPr>
          <p:cNvPr id="4" name="TextBox 3">
            <a:extLst>
              <a:ext uri="{FF2B5EF4-FFF2-40B4-BE49-F238E27FC236}">
                <a16:creationId xmlns:a16="http://schemas.microsoft.com/office/drawing/2014/main" id="{38E4278D-525C-7C20-D214-45E7D3507086}"/>
              </a:ext>
            </a:extLst>
          </p:cNvPr>
          <p:cNvSpPr txBox="1"/>
          <p:nvPr/>
        </p:nvSpPr>
        <p:spPr>
          <a:xfrm>
            <a:off x="4933244" y="813025"/>
            <a:ext cx="2044149" cy="400110"/>
          </a:xfrm>
          <a:prstGeom prst="rect">
            <a:avLst/>
          </a:prstGeom>
          <a:noFill/>
        </p:spPr>
        <p:txBody>
          <a:bodyPr wrap="none" rtlCol="0">
            <a:spAutoFit/>
          </a:bodyPr>
          <a:lstStyle/>
          <a:p>
            <a:r>
              <a:rPr lang="en-US" sz="2000" b="1" dirty="0"/>
              <a:t>INTRODUCTION</a:t>
            </a:r>
          </a:p>
        </p:txBody>
      </p:sp>
    </p:spTree>
    <p:extLst>
      <p:ext uri="{BB962C8B-B14F-4D97-AF65-F5344CB8AC3E}">
        <p14:creationId xmlns:p14="http://schemas.microsoft.com/office/powerpoint/2010/main" val="778302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77A80D9E-CBEE-0BCD-119B-3966B0AA2383}"/>
              </a:ext>
            </a:extLst>
          </p:cNvPr>
          <p:cNvGraphicFramePr>
            <a:graphicFrameLocks noGrp="1"/>
          </p:cNvGraphicFramePr>
          <p:nvPr>
            <p:extLst>
              <p:ext uri="{D42A27DB-BD31-4B8C-83A1-F6EECF244321}">
                <p14:modId xmlns:p14="http://schemas.microsoft.com/office/powerpoint/2010/main" val="188188984"/>
              </p:ext>
            </p:extLst>
          </p:nvPr>
        </p:nvGraphicFramePr>
        <p:xfrm>
          <a:off x="1792606" y="1117601"/>
          <a:ext cx="9812372" cy="5310216"/>
        </p:xfrm>
        <a:graphic>
          <a:graphicData uri="http://schemas.openxmlformats.org/drawingml/2006/table">
            <a:tbl>
              <a:tblPr/>
              <a:tblGrid>
                <a:gridCol w="2453093">
                  <a:extLst>
                    <a:ext uri="{9D8B030D-6E8A-4147-A177-3AD203B41FA5}">
                      <a16:colId xmlns:a16="http://schemas.microsoft.com/office/drawing/2014/main" val="1754673150"/>
                    </a:ext>
                  </a:extLst>
                </a:gridCol>
                <a:gridCol w="2453093">
                  <a:extLst>
                    <a:ext uri="{9D8B030D-6E8A-4147-A177-3AD203B41FA5}">
                      <a16:colId xmlns:a16="http://schemas.microsoft.com/office/drawing/2014/main" val="137454046"/>
                    </a:ext>
                  </a:extLst>
                </a:gridCol>
                <a:gridCol w="2453093">
                  <a:extLst>
                    <a:ext uri="{9D8B030D-6E8A-4147-A177-3AD203B41FA5}">
                      <a16:colId xmlns:a16="http://schemas.microsoft.com/office/drawing/2014/main" val="1452610516"/>
                    </a:ext>
                  </a:extLst>
                </a:gridCol>
                <a:gridCol w="2453093">
                  <a:extLst>
                    <a:ext uri="{9D8B030D-6E8A-4147-A177-3AD203B41FA5}">
                      <a16:colId xmlns:a16="http://schemas.microsoft.com/office/drawing/2014/main" val="3249552047"/>
                    </a:ext>
                  </a:extLst>
                </a:gridCol>
              </a:tblGrid>
              <a:tr h="126380">
                <a:tc>
                  <a:txBody>
                    <a:bodyPr/>
                    <a:lstStyle/>
                    <a:p>
                      <a:pPr>
                        <a:buNone/>
                      </a:pPr>
                      <a:r>
                        <a:rPr lang="en-US" sz="1400" b="1"/>
                        <a:t>Ref</a:t>
                      </a:r>
                      <a:endParaRPr lang="en-US" sz="1400"/>
                    </a:p>
                  </a:txBody>
                  <a:tcPr marL="31595" marR="31595" marT="15798" marB="15798" anchor="ctr">
                    <a:lnL>
                      <a:noFill/>
                    </a:lnL>
                    <a:lnR>
                      <a:noFill/>
                    </a:lnR>
                    <a:lnT>
                      <a:noFill/>
                    </a:lnT>
                    <a:lnB>
                      <a:noFill/>
                    </a:lnB>
                    <a:noFill/>
                  </a:tcPr>
                </a:tc>
                <a:tc>
                  <a:txBody>
                    <a:bodyPr/>
                    <a:lstStyle/>
                    <a:p>
                      <a:pPr>
                        <a:buNone/>
                      </a:pPr>
                      <a:r>
                        <a:rPr lang="en-US" sz="1400" b="1"/>
                        <a:t>Authors</a:t>
                      </a:r>
                      <a:endParaRPr lang="en-US" sz="1400"/>
                    </a:p>
                  </a:txBody>
                  <a:tcPr marL="31595" marR="31595" marT="15798" marB="15798" anchor="ctr">
                    <a:lnL>
                      <a:noFill/>
                    </a:lnL>
                    <a:lnR>
                      <a:noFill/>
                    </a:lnR>
                    <a:lnT>
                      <a:noFill/>
                    </a:lnT>
                    <a:lnB>
                      <a:noFill/>
                    </a:lnB>
                    <a:noFill/>
                  </a:tcPr>
                </a:tc>
                <a:tc>
                  <a:txBody>
                    <a:bodyPr/>
                    <a:lstStyle/>
                    <a:p>
                      <a:pPr>
                        <a:buNone/>
                      </a:pPr>
                      <a:r>
                        <a:rPr lang="en-US" sz="1400" b="1"/>
                        <a:t>Focus Area</a:t>
                      </a:r>
                      <a:endParaRPr lang="en-US" sz="1400"/>
                    </a:p>
                  </a:txBody>
                  <a:tcPr marL="31595" marR="31595" marT="15798" marB="15798" anchor="ctr">
                    <a:lnL>
                      <a:noFill/>
                    </a:lnL>
                    <a:lnR>
                      <a:noFill/>
                    </a:lnR>
                    <a:lnT>
                      <a:noFill/>
                    </a:lnT>
                    <a:lnB>
                      <a:noFill/>
                    </a:lnB>
                    <a:noFill/>
                  </a:tcPr>
                </a:tc>
                <a:tc>
                  <a:txBody>
                    <a:bodyPr/>
                    <a:lstStyle/>
                    <a:p>
                      <a:pPr>
                        <a:buNone/>
                      </a:pPr>
                      <a:r>
                        <a:rPr lang="en-US" sz="1400" b="1"/>
                        <a:t>Key Contribution</a:t>
                      </a:r>
                      <a:endParaRPr lang="en-US" sz="1400"/>
                    </a:p>
                  </a:txBody>
                  <a:tcPr marL="31595" marR="31595" marT="15798" marB="15798" anchor="ctr">
                    <a:lnL>
                      <a:noFill/>
                    </a:lnL>
                    <a:lnR>
                      <a:noFill/>
                    </a:lnR>
                    <a:lnT>
                      <a:noFill/>
                    </a:lnT>
                    <a:lnB>
                      <a:noFill/>
                    </a:lnB>
                    <a:noFill/>
                  </a:tcPr>
                </a:tc>
                <a:extLst>
                  <a:ext uri="{0D108BD9-81ED-4DB2-BD59-A6C34878D82A}">
                    <a16:rowId xmlns:a16="http://schemas.microsoft.com/office/drawing/2014/main" val="340552346"/>
                  </a:ext>
                </a:extLst>
              </a:tr>
              <a:tr h="695093">
                <a:tc>
                  <a:txBody>
                    <a:bodyPr/>
                    <a:lstStyle/>
                    <a:p>
                      <a:pPr>
                        <a:buNone/>
                      </a:pPr>
                      <a:r>
                        <a:rPr lang="en-US" sz="1400"/>
                        <a:t>[1]</a:t>
                      </a:r>
                    </a:p>
                  </a:txBody>
                  <a:tcPr marL="31595" marR="31595" marT="15798" marB="15798" anchor="ctr">
                    <a:lnL>
                      <a:noFill/>
                    </a:lnL>
                    <a:lnR>
                      <a:noFill/>
                    </a:lnR>
                    <a:lnT>
                      <a:noFill/>
                    </a:lnT>
                    <a:lnB>
                      <a:noFill/>
                    </a:lnB>
                    <a:noFill/>
                  </a:tcPr>
                </a:tc>
                <a:tc>
                  <a:txBody>
                    <a:bodyPr/>
                    <a:lstStyle/>
                    <a:p>
                      <a:pPr>
                        <a:buNone/>
                      </a:pPr>
                      <a:r>
                        <a:rPr lang="en-US" sz="1400"/>
                        <a:t>Phua C. et al.</a:t>
                      </a:r>
                    </a:p>
                  </a:txBody>
                  <a:tcPr marL="31595" marR="31595" marT="15798" marB="15798" anchor="ctr">
                    <a:lnL>
                      <a:noFill/>
                    </a:lnL>
                    <a:lnR>
                      <a:noFill/>
                    </a:lnR>
                    <a:lnT>
                      <a:noFill/>
                    </a:lnT>
                    <a:lnB>
                      <a:noFill/>
                    </a:lnB>
                    <a:noFill/>
                  </a:tcPr>
                </a:tc>
                <a:tc>
                  <a:txBody>
                    <a:bodyPr/>
                    <a:lstStyle/>
                    <a:p>
                      <a:pPr>
                        <a:buNone/>
                      </a:pPr>
                      <a:r>
                        <a:rPr lang="en-US" sz="1400"/>
                        <a:t>ML-based Insurance Fraud Detection</a:t>
                      </a:r>
                    </a:p>
                  </a:txBody>
                  <a:tcPr marL="31595" marR="31595" marT="15798" marB="15798" anchor="ctr">
                    <a:lnL>
                      <a:noFill/>
                    </a:lnL>
                    <a:lnR>
                      <a:noFill/>
                    </a:lnR>
                    <a:lnT>
                      <a:noFill/>
                    </a:lnT>
                    <a:lnB>
                      <a:noFill/>
                    </a:lnB>
                    <a:noFill/>
                  </a:tcPr>
                </a:tc>
                <a:tc>
                  <a:txBody>
                    <a:bodyPr/>
                    <a:lstStyle/>
                    <a:p>
                      <a:pPr>
                        <a:buNone/>
                      </a:pPr>
                      <a:r>
                        <a:rPr lang="en-US" sz="1400" dirty="0"/>
                        <a:t>Surveyed ML techniques (DT, NN, SVM, clustering); showed ML outperforms rule-based systems</a:t>
                      </a:r>
                    </a:p>
                  </a:txBody>
                  <a:tcPr marL="31595" marR="31595" marT="15798" marB="15798" anchor="ctr">
                    <a:lnL>
                      <a:noFill/>
                    </a:lnL>
                    <a:lnR>
                      <a:noFill/>
                    </a:lnR>
                    <a:lnT>
                      <a:noFill/>
                    </a:lnT>
                    <a:lnB>
                      <a:noFill/>
                    </a:lnB>
                    <a:noFill/>
                  </a:tcPr>
                </a:tc>
                <a:extLst>
                  <a:ext uri="{0D108BD9-81ED-4DB2-BD59-A6C34878D82A}">
                    <a16:rowId xmlns:a16="http://schemas.microsoft.com/office/drawing/2014/main" val="139616833"/>
                  </a:ext>
                </a:extLst>
              </a:tr>
              <a:tr h="695093">
                <a:tc>
                  <a:txBody>
                    <a:bodyPr/>
                    <a:lstStyle/>
                    <a:p>
                      <a:pPr>
                        <a:buNone/>
                      </a:pPr>
                      <a:r>
                        <a:rPr lang="en-US" sz="1400" dirty="0"/>
                        <a:t>[2]</a:t>
                      </a:r>
                    </a:p>
                  </a:txBody>
                  <a:tcPr marL="31595" marR="31595" marT="15798" marB="15798" anchor="ctr">
                    <a:lnL>
                      <a:noFill/>
                    </a:lnL>
                    <a:lnR>
                      <a:noFill/>
                    </a:lnR>
                    <a:lnT>
                      <a:noFill/>
                    </a:lnT>
                    <a:lnB>
                      <a:noFill/>
                    </a:lnB>
                    <a:noFill/>
                  </a:tcPr>
                </a:tc>
                <a:tc>
                  <a:txBody>
                    <a:bodyPr/>
                    <a:lstStyle/>
                    <a:p>
                      <a:pPr>
                        <a:buNone/>
                      </a:pPr>
                      <a:r>
                        <a:rPr lang="en-US" sz="1400"/>
                        <a:t>Krizhevsky A. et al.</a:t>
                      </a:r>
                    </a:p>
                  </a:txBody>
                  <a:tcPr marL="31595" marR="31595" marT="15798" marB="15798" anchor="ctr">
                    <a:lnL>
                      <a:noFill/>
                    </a:lnL>
                    <a:lnR>
                      <a:noFill/>
                    </a:lnR>
                    <a:lnT>
                      <a:noFill/>
                    </a:lnT>
                    <a:lnB>
                      <a:noFill/>
                    </a:lnB>
                    <a:noFill/>
                  </a:tcPr>
                </a:tc>
                <a:tc>
                  <a:txBody>
                    <a:bodyPr/>
                    <a:lstStyle/>
                    <a:p>
                      <a:pPr>
                        <a:buNone/>
                      </a:pPr>
                      <a:r>
                        <a:rPr lang="en-US" sz="1400"/>
                        <a:t>Deep CNNs for Image Classification</a:t>
                      </a:r>
                    </a:p>
                  </a:txBody>
                  <a:tcPr marL="31595" marR="31595" marT="15798" marB="15798" anchor="ctr">
                    <a:lnL>
                      <a:noFill/>
                    </a:lnL>
                    <a:lnR>
                      <a:noFill/>
                    </a:lnR>
                    <a:lnT>
                      <a:noFill/>
                    </a:lnT>
                    <a:lnB>
                      <a:noFill/>
                    </a:lnB>
                    <a:noFill/>
                  </a:tcPr>
                </a:tc>
                <a:tc>
                  <a:txBody>
                    <a:bodyPr/>
                    <a:lstStyle/>
                    <a:p>
                      <a:pPr>
                        <a:buNone/>
                      </a:pPr>
                      <a:r>
                        <a:rPr lang="en-US" sz="1400"/>
                        <a:t>Introduced deep CNNs with ReLU, dropout, GPU acceleration; foundation for image-based fraud detection</a:t>
                      </a:r>
                    </a:p>
                  </a:txBody>
                  <a:tcPr marL="31595" marR="31595" marT="15798" marB="15798" anchor="ctr">
                    <a:lnL>
                      <a:noFill/>
                    </a:lnL>
                    <a:lnR>
                      <a:noFill/>
                    </a:lnR>
                    <a:lnT>
                      <a:noFill/>
                    </a:lnT>
                    <a:lnB>
                      <a:noFill/>
                    </a:lnB>
                    <a:noFill/>
                  </a:tcPr>
                </a:tc>
                <a:extLst>
                  <a:ext uri="{0D108BD9-81ED-4DB2-BD59-A6C34878D82A}">
                    <a16:rowId xmlns:a16="http://schemas.microsoft.com/office/drawing/2014/main" val="129607112"/>
                  </a:ext>
                </a:extLst>
              </a:tr>
              <a:tr h="884663">
                <a:tc>
                  <a:txBody>
                    <a:bodyPr/>
                    <a:lstStyle/>
                    <a:p>
                      <a:pPr>
                        <a:buNone/>
                      </a:pPr>
                      <a:r>
                        <a:rPr lang="en-US" sz="1400"/>
                        <a:t>[3]</a:t>
                      </a:r>
                    </a:p>
                  </a:txBody>
                  <a:tcPr marL="31595" marR="31595" marT="15798" marB="15798" anchor="ctr">
                    <a:lnL>
                      <a:noFill/>
                    </a:lnL>
                    <a:lnR>
                      <a:noFill/>
                    </a:lnR>
                    <a:lnT>
                      <a:noFill/>
                    </a:lnT>
                    <a:lnB>
                      <a:noFill/>
                    </a:lnB>
                    <a:noFill/>
                  </a:tcPr>
                </a:tc>
                <a:tc>
                  <a:txBody>
                    <a:bodyPr/>
                    <a:lstStyle/>
                    <a:p>
                      <a:pPr>
                        <a:buNone/>
                      </a:pPr>
                      <a:r>
                        <a:rPr lang="en-US" sz="1400"/>
                        <a:t>Kumar S. et al.</a:t>
                      </a:r>
                    </a:p>
                  </a:txBody>
                  <a:tcPr marL="31595" marR="31595" marT="15798" marB="15798" anchor="ctr">
                    <a:lnL>
                      <a:noFill/>
                    </a:lnL>
                    <a:lnR>
                      <a:noFill/>
                    </a:lnR>
                    <a:lnT>
                      <a:noFill/>
                    </a:lnT>
                    <a:lnB>
                      <a:noFill/>
                    </a:lnB>
                    <a:noFill/>
                  </a:tcPr>
                </a:tc>
                <a:tc>
                  <a:txBody>
                    <a:bodyPr/>
                    <a:lstStyle/>
                    <a:p>
                      <a:pPr>
                        <a:buNone/>
                      </a:pPr>
                      <a:r>
                        <a:rPr lang="en-US" sz="1400"/>
                        <a:t>Image Processing for Fraud Detection</a:t>
                      </a:r>
                    </a:p>
                  </a:txBody>
                  <a:tcPr marL="31595" marR="31595" marT="15798" marB="15798" anchor="ctr">
                    <a:lnL>
                      <a:noFill/>
                    </a:lnL>
                    <a:lnR>
                      <a:noFill/>
                    </a:lnR>
                    <a:lnT>
                      <a:noFill/>
                    </a:lnT>
                    <a:lnB>
                      <a:noFill/>
                    </a:lnB>
                    <a:noFill/>
                  </a:tcPr>
                </a:tc>
                <a:tc>
                  <a:txBody>
                    <a:bodyPr/>
                    <a:lstStyle/>
                    <a:p>
                      <a:pPr>
                        <a:buNone/>
                      </a:pPr>
                      <a:r>
                        <a:rPr lang="en-US" sz="1400"/>
                        <a:t>Used preprocessing and feature extraction (texture, shape, structure) to detect fake insurance documents</a:t>
                      </a:r>
                    </a:p>
                  </a:txBody>
                  <a:tcPr marL="31595" marR="31595" marT="15798" marB="15798" anchor="ctr">
                    <a:lnL>
                      <a:noFill/>
                    </a:lnL>
                    <a:lnR>
                      <a:noFill/>
                    </a:lnR>
                    <a:lnT>
                      <a:noFill/>
                    </a:lnT>
                    <a:lnB>
                      <a:noFill/>
                    </a:lnB>
                    <a:noFill/>
                  </a:tcPr>
                </a:tc>
                <a:extLst>
                  <a:ext uri="{0D108BD9-81ED-4DB2-BD59-A6C34878D82A}">
                    <a16:rowId xmlns:a16="http://schemas.microsoft.com/office/drawing/2014/main" val="1544484105"/>
                  </a:ext>
                </a:extLst>
              </a:tr>
              <a:tr h="695093">
                <a:tc>
                  <a:txBody>
                    <a:bodyPr/>
                    <a:lstStyle/>
                    <a:p>
                      <a:pPr>
                        <a:buNone/>
                      </a:pPr>
                      <a:r>
                        <a:rPr lang="en-US" sz="1400"/>
                        <a:t>[4]</a:t>
                      </a:r>
                    </a:p>
                  </a:txBody>
                  <a:tcPr marL="31595" marR="31595" marT="15798" marB="15798" anchor="ctr">
                    <a:lnL>
                      <a:noFill/>
                    </a:lnL>
                    <a:lnR>
                      <a:noFill/>
                    </a:lnR>
                    <a:lnT>
                      <a:noFill/>
                    </a:lnT>
                    <a:lnB>
                      <a:noFill/>
                    </a:lnB>
                    <a:noFill/>
                  </a:tcPr>
                </a:tc>
                <a:tc>
                  <a:txBody>
                    <a:bodyPr/>
                    <a:lstStyle/>
                    <a:p>
                      <a:pPr>
                        <a:buNone/>
                      </a:pPr>
                      <a:r>
                        <a:rPr lang="en-US" sz="1400"/>
                        <a:t>Wang J. et al.</a:t>
                      </a:r>
                    </a:p>
                  </a:txBody>
                  <a:tcPr marL="31595" marR="31595" marT="15798" marB="15798" anchor="ctr">
                    <a:lnL>
                      <a:noFill/>
                    </a:lnL>
                    <a:lnR>
                      <a:noFill/>
                    </a:lnR>
                    <a:lnT>
                      <a:noFill/>
                    </a:lnT>
                    <a:lnB>
                      <a:noFill/>
                    </a:lnB>
                    <a:noFill/>
                  </a:tcPr>
                </a:tc>
                <a:tc>
                  <a:txBody>
                    <a:bodyPr/>
                    <a:lstStyle/>
                    <a:p>
                      <a:pPr>
                        <a:buNone/>
                      </a:pPr>
                      <a:r>
                        <a:rPr lang="en-US" sz="1400" dirty="0"/>
                        <a:t>CNN-Based Fraud Detection</a:t>
                      </a:r>
                    </a:p>
                  </a:txBody>
                  <a:tcPr marL="31595" marR="31595" marT="15798" marB="15798" anchor="ctr">
                    <a:lnL>
                      <a:noFill/>
                    </a:lnL>
                    <a:lnR>
                      <a:noFill/>
                    </a:lnR>
                    <a:lnT>
                      <a:noFill/>
                    </a:lnT>
                    <a:lnB>
                      <a:noFill/>
                    </a:lnB>
                    <a:noFill/>
                  </a:tcPr>
                </a:tc>
                <a:tc>
                  <a:txBody>
                    <a:bodyPr/>
                    <a:lstStyle/>
                    <a:p>
                      <a:pPr>
                        <a:buNone/>
                      </a:pPr>
                      <a:r>
                        <a:rPr lang="en-US" sz="1400"/>
                        <a:t>Automated feature learning from claim images; achieved higher accuracy than traditional methods</a:t>
                      </a:r>
                    </a:p>
                  </a:txBody>
                  <a:tcPr marL="31595" marR="31595" marT="15798" marB="15798" anchor="ctr">
                    <a:lnL>
                      <a:noFill/>
                    </a:lnL>
                    <a:lnR>
                      <a:noFill/>
                    </a:lnR>
                    <a:lnT>
                      <a:noFill/>
                    </a:lnT>
                    <a:lnB>
                      <a:noFill/>
                    </a:lnB>
                    <a:noFill/>
                  </a:tcPr>
                </a:tc>
                <a:extLst>
                  <a:ext uri="{0D108BD9-81ED-4DB2-BD59-A6C34878D82A}">
                    <a16:rowId xmlns:a16="http://schemas.microsoft.com/office/drawing/2014/main" val="3285373952"/>
                  </a:ext>
                </a:extLst>
              </a:tr>
              <a:tr h="789878">
                <a:tc>
                  <a:txBody>
                    <a:bodyPr/>
                    <a:lstStyle/>
                    <a:p>
                      <a:pPr>
                        <a:buNone/>
                      </a:pPr>
                      <a:r>
                        <a:rPr lang="en-US" sz="1400" dirty="0"/>
                        <a:t>[5]</a:t>
                      </a:r>
                    </a:p>
                  </a:txBody>
                  <a:tcPr marL="31595" marR="31595" marT="15798" marB="15798" anchor="ctr">
                    <a:lnL>
                      <a:noFill/>
                    </a:lnL>
                    <a:lnR>
                      <a:noFill/>
                    </a:lnR>
                    <a:lnT>
                      <a:noFill/>
                    </a:lnT>
                    <a:lnB>
                      <a:noFill/>
                    </a:lnB>
                    <a:noFill/>
                  </a:tcPr>
                </a:tc>
                <a:tc>
                  <a:txBody>
                    <a:bodyPr/>
                    <a:lstStyle/>
                    <a:p>
                      <a:pPr>
                        <a:buNone/>
                      </a:pPr>
                      <a:r>
                        <a:rPr lang="en-US" sz="1400"/>
                        <a:t>Monga N. et al.</a:t>
                      </a:r>
                    </a:p>
                  </a:txBody>
                  <a:tcPr marL="31595" marR="31595" marT="15798" marB="15798" anchor="ctr">
                    <a:lnL>
                      <a:noFill/>
                    </a:lnL>
                    <a:lnR>
                      <a:noFill/>
                    </a:lnR>
                    <a:lnT>
                      <a:noFill/>
                    </a:lnT>
                    <a:lnB>
                      <a:noFill/>
                    </a:lnB>
                    <a:noFill/>
                  </a:tcPr>
                </a:tc>
                <a:tc>
                  <a:txBody>
                    <a:bodyPr/>
                    <a:lstStyle/>
                    <a:p>
                      <a:pPr>
                        <a:buNone/>
                      </a:pPr>
                      <a:r>
                        <a:rPr lang="en-US" sz="1400"/>
                        <a:t>Image Hashing Techniques</a:t>
                      </a:r>
                    </a:p>
                  </a:txBody>
                  <a:tcPr marL="31595" marR="31595" marT="15798" marB="15798" anchor="ctr">
                    <a:lnL>
                      <a:noFill/>
                    </a:lnL>
                    <a:lnR>
                      <a:noFill/>
                    </a:lnR>
                    <a:lnT>
                      <a:noFill/>
                    </a:lnT>
                    <a:lnB>
                      <a:noFill/>
                    </a:lnB>
                    <a:noFill/>
                  </a:tcPr>
                </a:tc>
                <a:tc>
                  <a:txBody>
                    <a:bodyPr/>
                    <a:lstStyle/>
                    <a:p>
                      <a:pPr>
                        <a:buNone/>
                      </a:pPr>
                      <a:r>
                        <a:rPr lang="en-US" sz="1400" dirty="0"/>
                        <a:t>Applied perceptual hashing to detect duplicate/forged images; improved results when combined with deep learning</a:t>
                      </a:r>
                    </a:p>
                  </a:txBody>
                  <a:tcPr marL="31595" marR="31595" marT="15798" marB="15798" anchor="ctr">
                    <a:lnL>
                      <a:noFill/>
                    </a:lnL>
                    <a:lnR>
                      <a:noFill/>
                    </a:lnR>
                    <a:lnT>
                      <a:noFill/>
                    </a:lnT>
                    <a:lnB>
                      <a:noFill/>
                    </a:lnB>
                    <a:noFill/>
                  </a:tcPr>
                </a:tc>
                <a:extLst>
                  <a:ext uri="{0D108BD9-81ED-4DB2-BD59-A6C34878D82A}">
                    <a16:rowId xmlns:a16="http://schemas.microsoft.com/office/drawing/2014/main" val="871945457"/>
                  </a:ext>
                </a:extLst>
              </a:tr>
            </a:tbl>
          </a:graphicData>
        </a:graphic>
      </p:graphicFrame>
      <p:sp>
        <p:nvSpPr>
          <p:cNvPr id="3" name="TextBox 2">
            <a:extLst>
              <a:ext uri="{FF2B5EF4-FFF2-40B4-BE49-F238E27FC236}">
                <a16:creationId xmlns:a16="http://schemas.microsoft.com/office/drawing/2014/main" id="{6603D8CB-57E9-6656-D421-738DFF610F74}"/>
              </a:ext>
            </a:extLst>
          </p:cNvPr>
          <p:cNvSpPr txBox="1"/>
          <p:nvPr/>
        </p:nvSpPr>
        <p:spPr>
          <a:xfrm>
            <a:off x="4594577" y="430183"/>
            <a:ext cx="2489784" cy="400110"/>
          </a:xfrm>
          <a:prstGeom prst="rect">
            <a:avLst/>
          </a:prstGeom>
          <a:noFill/>
        </p:spPr>
        <p:txBody>
          <a:bodyPr wrap="none" rtlCol="0">
            <a:spAutoFit/>
          </a:bodyPr>
          <a:lstStyle/>
          <a:p>
            <a:r>
              <a:rPr lang="en-US" sz="2000" b="1" dirty="0"/>
              <a:t>LITERATURE SURVEY</a:t>
            </a:r>
          </a:p>
        </p:txBody>
      </p:sp>
    </p:spTree>
    <p:extLst>
      <p:ext uri="{BB962C8B-B14F-4D97-AF65-F5344CB8AC3E}">
        <p14:creationId xmlns:p14="http://schemas.microsoft.com/office/powerpoint/2010/main" val="34368433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EBA21C18-605C-8CD8-0388-A3523B73031A}"/>
              </a:ext>
            </a:extLst>
          </p:cNvPr>
          <p:cNvGraphicFramePr>
            <a:graphicFrameLocks noGrp="1"/>
          </p:cNvGraphicFramePr>
          <p:nvPr>
            <p:extLst>
              <p:ext uri="{D42A27DB-BD31-4B8C-83A1-F6EECF244321}">
                <p14:modId xmlns:p14="http://schemas.microsoft.com/office/powerpoint/2010/main" val="4184518139"/>
              </p:ext>
            </p:extLst>
          </p:nvPr>
        </p:nvGraphicFramePr>
        <p:xfrm>
          <a:off x="2298297" y="1275644"/>
          <a:ext cx="8234236" cy="4196460"/>
        </p:xfrm>
        <a:graphic>
          <a:graphicData uri="http://schemas.openxmlformats.org/drawingml/2006/table">
            <a:tbl>
              <a:tblPr/>
              <a:tblGrid>
                <a:gridCol w="4117118">
                  <a:extLst>
                    <a:ext uri="{9D8B030D-6E8A-4147-A177-3AD203B41FA5}">
                      <a16:colId xmlns:a16="http://schemas.microsoft.com/office/drawing/2014/main" val="2681736676"/>
                    </a:ext>
                  </a:extLst>
                </a:gridCol>
                <a:gridCol w="4117118">
                  <a:extLst>
                    <a:ext uri="{9D8B030D-6E8A-4147-A177-3AD203B41FA5}">
                      <a16:colId xmlns:a16="http://schemas.microsoft.com/office/drawing/2014/main" val="656233483"/>
                    </a:ext>
                  </a:extLst>
                </a:gridCol>
              </a:tblGrid>
              <a:tr h="293298">
                <a:tc>
                  <a:txBody>
                    <a:bodyPr/>
                    <a:lstStyle/>
                    <a:p>
                      <a:pPr>
                        <a:buNone/>
                      </a:pPr>
                      <a:r>
                        <a:rPr lang="en-US" sz="1600" b="1"/>
                        <a:t>Existing System</a:t>
                      </a:r>
                      <a:endParaRPr lang="en-US" sz="1600"/>
                    </a:p>
                  </a:txBody>
                  <a:tcPr marL="73325" marR="73325" marT="36662" marB="36662" anchor="ctr">
                    <a:lnL>
                      <a:noFill/>
                    </a:lnL>
                    <a:lnR>
                      <a:noFill/>
                    </a:lnR>
                    <a:lnT>
                      <a:noFill/>
                    </a:lnT>
                    <a:lnB>
                      <a:noFill/>
                    </a:lnB>
                    <a:noFill/>
                  </a:tcPr>
                </a:tc>
                <a:tc>
                  <a:txBody>
                    <a:bodyPr/>
                    <a:lstStyle/>
                    <a:p>
                      <a:pPr>
                        <a:buNone/>
                      </a:pPr>
                      <a:r>
                        <a:rPr lang="en-US" sz="1600" b="1"/>
                        <a:t>Proposed System</a:t>
                      </a:r>
                      <a:endParaRPr lang="en-US" sz="1600"/>
                    </a:p>
                  </a:txBody>
                  <a:tcPr marL="73325" marR="73325" marT="36662" marB="36662" anchor="ctr">
                    <a:lnL>
                      <a:noFill/>
                    </a:lnL>
                    <a:lnR>
                      <a:noFill/>
                    </a:lnR>
                    <a:lnT>
                      <a:noFill/>
                    </a:lnT>
                    <a:lnB>
                      <a:noFill/>
                    </a:lnB>
                    <a:noFill/>
                  </a:tcPr>
                </a:tc>
                <a:extLst>
                  <a:ext uri="{0D108BD9-81ED-4DB2-BD59-A6C34878D82A}">
                    <a16:rowId xmlns:a16="http://schemas.microsoft.com/office/drawing/2014/main" val="2254593976"/>
                  </a:ext>
                </a:extLst>
              </a:tr>
              <a:tr h="513272">
                <a:tc>
                  <a:txBody>
                    <a:bodyPr/>
                    <a:lstStyle/>
                    <a:p>
                      <a:pPr>
                        <a:buNone/>
                      </a:pPr>
                      <a:r>
                        <a:rPr lang="en-US" sz="1600" dirty="0"/>
                        <a:t>Focuses only on </a:t>
                      </a:r>
                      <a:r>
                        <a:rPr lang="en-US" sz="1600" b="1" dirty="0"/>
                        <a:t>vehicle damage identification</a:t>
                      </a:r>
                      <a:endParaRPr lang="en-US" sz="1600" dirty="0"/>
                    </a:p>
                  </a:txBody>
                  <a:tcPr marL="73325" marR="73325" marT="36662" marB="36662" anchor="ctr">
                    <a:lnL>
                      <a:noFill/>
                    </a:lnL>
                    <a:lnR>
                      <a:noFill/>
                    </a:lnR>
                    <a:lnT>
                      <a:noFill/>
                    </a:lnT>
                    <a:lnB>
                      <a:noFill/>
                    </a:lnB>
                    <a:noFill/>
                  </a:tcPr>
                </a:tc>
                <a:tc>
                  <a:txBody>
                    <a:bodyPr/>
                    <a:lstStyle/>
                    <a:p>
                      <a:pPr>
                        <a:buNone/>
                      </a:pPr>
                      <a:r>
                        <a:rPr lang="en-US" sz="1600"/>
                        <a:t>Focuses on </a:t>
                      </a:r>
                      <a:r>
                        <a:rPr lang="en-US" sz="1600" b="1"/>
                        <a:t>image authenticity verification (Real/Fake)</a:t>
                      </a:r>
                      <a:endParaRPr lang="en-US" sz="1600"/>
                    </a:p>
                  </a:txBody>
                  <a:tcPr marL="73325" marR="73325" marT="36662" marB="36662" anchor="ctr">
                    <a:lnL>
                      <a:noFill/>
                    </a:lnL>
                    <a:lnR>
                      <a:noFill/>
                    </a:lnR>
                    <a:lnT>
                      <a:noFill/>
                    </a:lnT>
                    <a:lnB>
                      <a:noFill/>
                    </a:lnB>
                    <a:noFill/>
                  </a:tcPr>
                </a:tc>
                <a:extLst>
                  <a:ext uri="{0D108BD9-81ED-4DB2-BD59-A6C34878D82A}">
                    <a16:rowId xmlns:a16="http://schemas.microsoft.com/office/drawing/2014/main" val="3967311516"/>
                  </a:ext>
                </a:extLst>
              </a:tr>
              <a:tr h="513272">
                <a:tc>
                  <a:txBody>
                    <a:bodyPr/>
                    <a:lstStyle/>
                    <a:p>
                      <a:pPr>
                        <a:buNone/>
                      </a:pPr>
                      <a:r>
                        <a:rPr lang="en-US" sz="1600"/>
                        <a:t>Assumes uploaded images are </a:t>
                      </a:r>
                      <a:r>
                        <a:rPr lang="en-US" sz="1600" b="1"/>
                        <a:t>genuine</a:t>
                      </a:r>
                      <a:endParaRPr lang="en-US" sz="1600"/>
                    </a:p>
                  </a:txBody>
                  <a:tcPr marL="73325" marR="73325" marT="36662" marB="36662" anchor="ctr">
                    <a:lnL>
                      <a:noFill/>
                    </a:lnL>
                    <a:lnR>
                      <a:noFill/>
                    </a:lnR>
                    <a:lnT>
                      <a:noFill/>
                    </a:lnT>
                    <a:lnB>
                      <a:noFill/>
                    </a:lnB>
                    <a:noFill/>
                  </a:tcPr>
                </a:tc>
                <a:tc>
                  <a:txBody>
                    <a:bodyPr/>
                    <a:lstStyle/>
                    <a:p>
                      <a:pPr>
                        <a:buNone/>
                      </a:pPr>
                      <a:r>
                        <a:rPr lang="en-US" sz="1600"/>
                        <a:t>Detects </a:t>
                      </a:r>
                      <a:r>
                        <a:rPr lang="en-US" sz="1600" b="1"/>
                        <a:t>AI-generated and manipulated images</a:t>
                      </a:r>
                      <a:endParaRPr lang="en-US" sz="1600"/>
                    </a:p>
                  </a:txBody>
                  <a:tcPr marL="73325" marR="73325" marT="36662" marB="36662" anchor="ctr">
                    <a:lnL>
                      <a:noFill/>
                    </a:lnL>
                    <a:lnR>
                      <a:noFill/>
                    </a:lnR>
                    <a:lnT>
                      <a:noFill/>
                    </a:lnT>
                    <a:lnB>
                      <a:noFill/>
                    </a:lnB>
                    <a:noFill/>
                  </a:tcPr>
                </a:tc>
                <a:extLst>
                  <a:ext uri="{0D108BD9-81ED-4DB2-BD59-A6C34878D82A}">
                    <a16:rowId xmlns:a16="http://schemas.microsoft.com/office/drawing/2014/main" val="1062031094"/>
                  </a:ext>
                </a:extLst>
              </a:tr>
              <a:tr h="513272">
                <a:tc>
                  <a:txBody>
                    <a:bodyPr/>
                    <a:lstStyle/>
                    <a:p>
                      <a:pPr>
                        <a:buNone/>
                      </a:pPr>
                      <a:r>
                        <a:rPr lang="en-US" sz="1600"/>
                        <a:t>Relies on </a:t>
                      </a:r>
                      <a:r>
                        <a:rPr lang="en-US" sz="1600" b="1"/>
                        <a:t>manual inspection</a:t>
                      </a:r>
                      <a:r>
                        <a:rPr lang="en-US" sz="1600"/>
                        <a:t> and basic rule-based checks</a:t>
                      </a:r>
                    </a:p>
                  </a:txBody>
                  <a:tcPr marL="73325" marR="73325" marT="36662" marB="36662" anchor="ctr">
                    <a:lnL>
                      <a:noFill/>
                    </a:lnL>
                    <a:lnR>
                      <a:noFill/>
                    </a:lnR>
                    <a:lnT>
                      <a:noFill/>
                    </a:lnT>
                    <a:lnB>
                      <a:noFill/>
                    </a:lnB>
                    <a:noFill/>
                  </a:tcPr>
                </a:tc>
                <a:tc>
                  <a:txBody>
                    <a:bodyPr/>
                    <a:lstStyle/>
                    <a:p>
                      <a:pPr>
                        <a:buNone/>
                      </a:pPr>
                      <a:r>
                        <a:rPr lang="en-US" sz="1600"/>
                        <a:t>Uses </a:t>
                      </a:r>
                      <a:r>
                        <a:rPr lang="en-US" sz="1600" b="1"/>
                        <a:t>CNN-based deep learning automation</a:t>
                      </a:r>
                      <a:endParaRPr lang="en-US" sz="1600"/>
                    </a:p>
                  </a:txBody>
                  <a:tcPr marL="73325" marR="73325" marT="36662" marB="36662" anchor="ctr">
                    <a:lnL>
                      <a:noFill/>
                    </a:lnL>
                    <a:lnR>
                      <a:noFill/>
                    </a:lnR>
                    <a:lnT>
                      <a:noFill/>
                    </a:lnT>
                    <a:lnB>
                      <a:noFill/>
                    </a:lnB>
                    <a:noFill/>
                  </a:tcPr>
                </a:tc>
                <a:extLst>
                  <a:ext uri="{0D108BD9-81ED-4DB2-BD59-A6C34878D82A}">
                    <a16:rowId xmlns:a16="http://schemas.microsoft.com/office/drawing/2014/main" val="4039831382"/>
                  </a:ext>
                </a:extLst>
              </a:tr>
              <a:tr h="513272">
                <a:tc>
                  <a:txBody>
                    <a:bodyPr/>
                    <a:lstStyle/>
                    <a:p>
                      <a:pPr>
                        <a:buNone/>
                      </a:pPr>
                      <a:r>
                        <a:rPr lang="en-US" sz="1600" dirty="0"/>
                        <a:t>Damage detection using models like </a:t>
                      </a:r>
                      <a:r>
                        <a:rPr lang="en-US" sz="1600" b="1" dirty="0"/>
                        <a:t>YOLO, SSD, Faster R-CNN, U-Net</a:t>
                      </a:r>
                      <a:endParaRPr lang="en-US" sz="1600" dirty="0"/>
                    </a:p>
                  </a:txBody>
                  <a:tcPr marL="73325" marR="73325" marT="36662" marB="36662" anchor="ctr">
                    <a:lnL>
                      <a:noFill/>
                    </a:lnL>
                    <a:lnR>
                      <a:noFill/>
                    </a:lnR>
                    <a:lnT>
                      <a:noFill/>
                    </a:lnT>
                    <a:lnB>
                      <a:noFill/>
                    </a:lnB>
                    <a:noFill/>
                  </a:tcPr>
                </a:tc>
                <a:tc>
                  <a:txBody>
                    <a:bodyPr/>
                    <a:lstStyle/>
                    <a:p>
                      <a:pPr>
                        <a:buNone/>
                      </a:pPr>
                      <a:r>
                        <a:rPr lang="en-US" sz="1600" b="1"/>
                        <a:t>CNN classifier</a:t>
                      </a:r>
                      <a:r>
                        <a:rPr lang="en-US" sz="1600"/>
                        <a:t> trained on real and fake vehicle images</a:t>
                      </a:r>
                    </a:p>
                  </a:txBody>
                  <a:tcPr marL="73325" marR="73325" marT="36662" marB="36662" anchor="ctr">
                    <a:lnL>
                      <a:noFill/>
                    </a:lnL>
                    <a:lnR>
                      <a:noFill/>
                    </a:lnR>
                    <a:lnT>
                      <a:noFill/>
                    </a:lnT>
                    <a:lnB>
                      <a:noFill/>
                    </a:lnB>
                    <a:noFill/>
                  </a:tcPr>
                </a:tc>
                <a:extLst>
                  <a:ext uri="{0D108BD9-81ED-4DB2-BD59-A6C34878D82A}">
                    <a16:rowId xmlns:a16="http://schemas.microsoft.com/office/drawing/2014/main" val="1902707679"/>
                  </a:ext>
                </a:extLst>
              </a:tr>
              <a:tr h="513272">
                <a:tc>
                  <a:txBody>
                    <a:bodyPr/>
                    <a:lstStyle/>
                    <a:p>
                      <a:pPr>
                        <a:buNone/>
                      </a:pPr>
                      <a:r>
                        <a:rPr lang="en-US" sz="1600"/>
                        <a:t>Limited fraud checks (metadata, duplicates)</a:t>
                      </a:r>
                    </a:p>
                  </a:txBody>
                  <a:tcPr marL="73325" marR="73325" marT="36662" marB="36662" anchor="ctr">
                    <a:lnL>
                      <a:noFill/>
                    </a:lnL>
                    <a:lnR>
                      <a:noFill/>
                    </a:lnR>
                    <a:lnT>
                      <a:noFill/>
                    </a:lnT>
                    <a:lnB>
                      <a:noFill/>
                    </a:lnB>
                    <a:noFill/>
                  </a:tcPr>
                </a:tc>
                <a:tc>
                  <a:txBody>
                    <a:bodyPr/>
                    <a:lstStyle/>
                    <a:p>
                      <a:pPr>
                        <a:buNone/>
                      </a:pPr>
                      <a:r>
                        <a:rPr lang="en-US" sz="1600" b="1"/>
                        <a:t>Pixel-level artifact and texture analysis</a:t>
                      </a:r>
                      <a:endParaRPr lang="en-US" sz="1600"/>
                    </a:p>
                  </a:txBody>
                  <a:tcPr marL="73325" marR="73325" marT="36662" marB="36662" anchor="ctr">
                    <a:lnL>
                      <a:noFill/>
                    </a:lnL>
                    <a:lnR>
                      <a:noFill/>
                    </a:lnR>
                    <a:lnT>
                      <a:noFill/>
                    </a:lnT>
                    <a:lnB>
                      <a:noFill/>
                    </a:lnB>
                    <a:noFill/>
                  </a:tcPr>
                </a:tc>
                <a:extLst>
                  <a:ext uri="{0D108BD9-81ED-4DB2-BD59-A6C34878D82A}">
                    <a16:rowId xmlns:a16="http://schemas.microsoft.com/office/drawing/2014/main" val="1845456938"/>
                  </a:ext>
                </a:extLst>
              </a:tr>
              <a:tr h="513272">
                <a:tc>
                  <a:txBody>
                    <a:bodyPr/>
                    <a:lstStyle/>
                    <a:p>
                      <a:pPr>
                        <a:buNone/>
                      </a:pPr>
                      <a:r>
                        <a:rPr lang="en-US" sz="1600"/>
                        <a:t>No confidence score or explanation</a:t>
                      </a:r>
                    </a:p>
                  </a:txBody>
                  <a:tcPr marL="73325" marR="73325" marT="36662" marB="36662" anchor="ctr">
                    <a:lnL>
                      <a:noFill/>
                    </a:lnL>
                    <a:lnR>
                      <a:noFill/>
                    </a:lnR>
                    <a:lnT>
                      <a:noFill/>
                    </a:lnT>
                    <a:lnB>
                      <a:noFill/>
                    </a:lnB>
                    <a:noFill/>
                  </a:tcPr>
                </a:tc>
                <a:tc>
                  <a:txBody>
                    <a:bodyPr/>
                    <a:lstStyle/>
                    <a:p>
                      <a:pPr>
                        <a:buNone/>
                      </a:pPr>
                      <a:r>
                        <a:rPr lang="en-US" sz="1600"/>
                        <a:t>Provides </a:t>
                      </a:r>
                      <a:r>
                        <a:rPr lang="en-US" sz="1600" b="1"/>
                        <a:t>authenticity score + visual explanations (Grad-CAM)</a:t>
                      </a:r>
                      <a:endParaRPr lang="en-US" sz="1600"/>
                    </a:p>
                  </a:txBody>
                  <a:tcPr marL="73325" marR="73325" marT="36662" marB="36662" anchor="ctr">
                    <a:lnL>
                      <a:noFill/>
                    </a:lnL>
                    <a:lnR>
                      <a:noFill/>
                    </a:lnR>
                    <a:lnT>
                      <a:noFill/>
                    </a:lnT>
                    <a:lnB>
                      <a:noFill/>
                    </a:lnB>
                    <a:noFill/>
                  </a:tcPr>
                </a:tc>
                <a:extLst>
                  <a:ext uri="{0D108BD9-81ED-4DB2-BD59-A6C34878D82A}">
                    <a16:rowId xmlns:a16="http://schemas.microsoft.com/office/drawing/2014/main" val="608758155"/>
                  </a:ext>
                </a:extLst>
              </a:tr>
              <a:tr h="513272">
                <a:tc>
                  <a:txBody>
                    <a:bodyPr/>
                    <a:lstStyle/>
                    <a:p>
                      <a:pPr>
                        <a:buNone/>
                      </a:pPr>
                      <a:r>
                        <a:rPr lang="en-US" sz="1600"/>
                        <a:t>High human effort, low adaptability</a:t>
                      </a:r>
                    </a:p>
                  </a:txBody>
                  <a:tcPr marL="73325" marR="73325" marT="36662" marB="36662" anchor="ctr">
                    <a:lnL>
                      <a:noFill/>
                    </a:lnL>
                    <a:lnR>
                      <a:noFill/>
                    </a:lnR>
                    <a:lnT>
                      <a:noFill/>
                    </a:lnT>
                    <a:lnB>
                      <a:noFill/>
                    </a:lnB>
                    <a:noFill/>
                  </a:tcPr>
                </a:tc>
                <a:tc>
                  <a:txBody>
                    <a:bodyPr/>
                    <a:lstStyle/>
                    <a:p>
                      <a:pPr>
                        <a:buNone/>
                      </a:pPr>
                      <a:r>
                        <a:rPr lang="en-US" sz="1600" b="1" dirty="0"/>
                        <a:t>Fast, scalable, and future-ready</a:t>
                      </a:r>
                      <a:r>
                        <a:rPr lang="en-US" sz="1600" dirty="0"/>
                        <a:t> solution</a:t>
                      </a:r>
                    </a:p>
                  </a:txBody>
                  <a:tcPr marL="73325" marR="73325" marT="36662" marB="36662" anchor="ctr">
                    <a:lnL>
                      <a:noFill/>
                    </a:lnL>
                    <a:lnR>
                      <a:noFill/>
                    </a:lnR>
                    <a:lnT>
                      <a:noFill/>
                    </a:lnT>
                    <a:lnB>
                      <a:noFill/>
                    </a:lnB>
                    <a:noFill/>
                  </a:tcPr>
                </a:tc>
                <a:extLst>
                  <a:ext uri="{0D108BD9-81ED-4DB2-BD59-A6C34878D82A}">
                    <a16:rowId xmlns:a16="http://schemas.microsoft.com/office/drawing/2014/main" val="4246395044"/>
                  </a:ext>
                </a:extLst>
              </a:tr>
            </a:tbl>
          </a:graphicData>
        </a:graphic>
      </p:graphicFrame>
      <p:sp>
        <p:nvSpPr>
          <p:cNvPr id="4" name="TextBox 3">
            <a:extLst>
              <a:ext uri="{FF2B5EF4-FFF2-40B4-BE49-F238E27FC236}">
                <a16:creationId xmlns:a16="http://schemas.microsoft.com/office/drawing/2014/main" id="{459A9706-23F8-32BD-9095-10A946749A60}"/>
              </a:ext>
            </a:extLst>
          </p:cNvPr>
          <p:cNvSpPr txBox="1"/>
          <p:nvPr/>
        </p:nvSpPr>
        <p:spPr>
          <a:xfrm>
            <a:off x="4233332" y="450099"/>
            <a:ext cx="5214107" cy="544829"/>
          </a:xfrm>
          <a:prstGeom prst="rect">
            <a:avLst/>
          </a:prstGeom>
          <a:noFill/>
        </p:spPr>
        <p:txBody>
          <a:bodyPr wrap="square">
            <a:spAutoFit/>
          </a:bodyPr>
          <a:lstStyle/>
          <a:p>
            <a:pPr>
              <a:lnSpc>
                <a:spcPct val="170000"/>
              </a:lnSpc>
            </a:pPr>
            <a:r>
              <a:rPr lang="en-US" sz="2000" b="1" dirty="0">
                <a:latin typeface="Times New Roman" panose="02020603050405020304" pitchFamily="18" charset="0"/>
                <a:ea typeface="Calibri" panose="020F0502020204030204" pitchFamily="34" charset="0"/>
                <a:cs typeface="Times New Roman" panose="02020603050405020304" pitchFamily="18" charset="0"/>
              </a:rPr>
              <a:t>SYSTEM STUDY</a:t>
            </a:r>
          </a:p>
        </p:txBody>
      </p:sp>
    </p:spTree>
    <p:extLst>
      <p:ext uri="{BB962C8B-B14F-4D97-AF65-F5344CB8AC3E}">
        <p14:creationId xmlns:p14="http://schemas.microsoft.com/office/powerpoint/2010/main" val="22146076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E61056-0F20-96A8-15C3-E6FE51ECFBF7}"/>
              </a:ext>
            </a:extLst>
          </p:cNvPr>
          <p:cNvSpPr txBox="1"/>
          <p:nvPr/>
        </p:nvSpPr>
        <p:spPr>
          <a:xfrm>
            <a:off x="1783644" y="869752"/>
            <a:ext cx="9437511" cy="5355312"/>
          </a:xfrm>
          <a:prstGeom prst="rect">
            <a:avLst/>
          </a:prstGeom>
          <a:noFill/>
        </p:spPr>
        <p:txBody>
          <a:bodyPr wrap="square">
            <a:spAutoFit/>
          </a:bodyPr>
          <a:lstStyle/>
          <a:p>
            <a:pPr>
              <a:buNone/>
            </a:pPr>
            <a:r>
              <a:rPr lang="en-US" b="1" dirty="0"/>
              <a:t>Overall System Architecture</a:t>
            </a:r>
          </a:p>
          <a:p>
            <a:pPr>
              <a:buFont typeface="Arial" panose="020B0604020202020204" pitchFamily="34" charset="0"/>
              <a:buChar char="•"/>
            </a:pPr>
            <a:r>
              <a:rPr lang="en-US" dirty="0"/>
              <a:t>Modular, layered design for vehicle damage authenticity detection</a:t>
            </a:r>
          </a:p>
          <a:p>
            <a:pPr>
              <a:buFont typeface="Arial" panose="020B0604020202020204" pitchFamily="34" charset="0"/>
              <a:buChar char="•"/>
            </a:pPr>
            <a:r>
              <a:rPr lang="en-US" dirty="0"/>
              <a:t>Integrates UI, deep learning models, explainability, and data storage</a:t>
            </a:r>
          </a:p>
          <a:p>
            <a:pPr>
              <a:buFont typeface="Arial" panose="020B0604020202020204" pitchFamily="34" charset="0"/>
              <a:buChar char="•"/>
            </a:pPr>
            <a:r>
              <a:rPr lang="en-US" dirty="0"/>
              <a:t>Ensures efficient validation, prediction, explanation, and visualization</a:t>
            </a:r>
          </a:p>
          <a:p>
            <a:pPr>
              <a:buNone/>
            </a:pPr>
            <a:r>
              <a:rPr lang="en-US" b="1" dirty="0"/>
              <a:t>User</a:t>
            </a:r>
          </a:p>
          <a:p>
            <a:pPr>
              <a:buFont typeface="Arial" panose="020B0604020202020204" pitchFamily="34" charset="0"/>
              <a:buChar char="•"/>
            </a:pPr>
            <a:r>
              <a:rPr lang="en-US" dirty="0"/>
              <a:t>Upload vehicle images</a:t>
            </a:r>
          </a:p>
          <a:p>
            <a:pPr>
              <a:buFont typeface="Arial" panose="020B0604020202020204" pitchFamily="34" charset="0"/>
              <a:buChar char="•"/>
            </a:pPr>
            <a:r>
              <a:rPr lang="en-US" dirty="0"/>
              <a:t>View prediction results</a:t>
            </a:r>
          </a:p>
          <a:p>
            <a:pPr>
              <a:buFont typeface="Arial" panose="020B0604020202020204" pitchFamily="34" charset="0"/>
              <a:buChar char="•"/>
            </a:pPr>
            <a:r>
              <a:rPr lang="en-US" dirty="0"/>
              <a:t>Download analysis reports</a:t>
            </a:r>
          </a:p>
          <a:p>
            <a:pPr>
              <a:buNone/>
            </a:pPr>
            <a:r>
              <a:rPr lang="en-US" b="1" dirty="0"/>
              <a:t>Web Interface (Flask)</a:t>
            </a:r>
          </a:p>
          <a:p>
            <a:pPr>
              <a:buFont typeface="Arial" panose="020B0604020202020204" pitchFamily="34" charset="0"/>
              <a:buChar char="•"/>
            </a:pPr>
            <a:r>
              <a:rPr lang="en-US" dirty="0"/>
              <a:t>Handles image uploads and validation</a:t>
            </a:r>
          </a:p>
          <a:p>
            <a:pPr>
              <a:buFont typeface="Arial" panose="020B0604020202020204" pitchFamily="34" charset="0"/>
              <a:buChar char="•"/>
            </a:pPr>
            <a:r>
              <a:rPr lang="en-US" dirty="0"/>
              <a:t>Controls data flow to AI models</a:t>
            </a:r>
          </a:p>
          <a:p>
            <a:pPr>
              <a:buFont typeface="Arial" panose="020B0604020202020204" pitchFamily="34" charset="0"/>
              <a:buChar char="•"/>
            </a:pPr>
            <a:r>
              <a:rPr lang="en-US" dirty="0"/>
              <a:t>Displays predictions and dashboards</a:t>
            </a:r>
          </a:p>
          <a:p>
            <a:pPr>
              <a:buNone/>
            </a:pPr>
            <a:r>
              <a:rPr lang="en-US" b="1" dirty="0"/>
              <a:t>Vehicle Validator (MobileNetV2)</a:t>
            </a:r>
          </a:p>
          <a:p>
            <a:pPr>
              <a:buFont typeface="Arial" panose="020B0604020202020204" pitchFamily="34" charset="0"/>
              <a:buChar char="•"/>
            </a:pPr>
            <a:r>
              <a:rPr lang="en-US" dirty="0"/>
              <a:t>Verifies presence of a vehicle in the image</a:t>
            </a:r>
          </a:p>
          <a:p>
            <a:pPr>
              <a:buFont typeface="Arial" panose="020B0604020202020204" pitchFamily="34" charset="0"/>
              <a:buChar char="•"/>
            </a:pPr>
            <a:r>
              <a:rPr lang="en-US" dirty="0"/>
              <a:t>Filters out invalid or non-vehicle images</a:t>
            </a:r>
          </a:p>
          <a:p>
            <a:pPr>
              <a:buNone/>
            </a:pPr>
            <a:r>
              <a:rPr lang="en-US" b="1" dirty="0"/>
              <a:t>CNN Authenticity Model</a:t>
            </a:r>
          </a:p>
          <a:p>
            <a:pPr>
              <a:buFont typeface="Arial" panose="020B0604020202020204" pitchFamily="34" charset="0"/>
              <a:buChar char="•"/>
            </a:pPr>
            <a:r>
              <a:rPr lang="en-US" dirty="0"/>
              <a:t>Extracts damage-related features</a:t>
            </a:r>
          </a:p>
          <a:p>
            <a:pPr>
              <a:buFont typeface="Arial" panose="020B0604020202020204" pitchFamily="34" charset="0"/>
              <a:buChar char="•"/>
            </a:pPr>
            <a:r>
              <a:rPr lang="en-US" dirty="0"/>
              <a:t>Classifies images as Real or Fake</a:t>
            </a:r>
          </a:p>
          <a:p>
            <a:pPr>
              <a:buFont typeface="Arial" panose="020B0604020202020204" pitchFamily="34" charset="0"/>
              <a:buChar char="•"/>
            </a:pPr>
            <a:r>
              <a:rPr lang="en-US" dirty="0"/>
              <a:t>Generates confidence score</a:t>
            </a:r>
          </a:p>
        </p:txBody>
      </p:sp>
    </p:spTree>
    <p:extLst>
      <p:ext uri="{BB962C8B-B14F-4D97-AF65-F5344CB8AC3E}">
        <p14:creationId xmlns:p14="http://schemas.microsoft.com/office/powerpoint/2010/main" val="1924194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A35F02-8CF1-E321-54AB-467E90141CB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975556"/>
            <a:ext cx="5407446" cy="4701398"/>
          </a:xfrm>
          <a:prstGeom prst="rect">
            <a:avLst/>
          </a:prstGeom>
          <a:noFill/>
          <a:ln>
            <a:noFill/>
          </a:ln>
        </p:spPr>
      </p:pic>
      <p:sp>
        <p:nvSpPr>
          <p:cNvPr id="7" name="TextBox 6">
            <a:extLst>
              <a:ext uri="{FF2B5EF4-FFF2-40B4-BE49-F238E27FC236}">
                <a16:creationId xmlns:a16="http://schemas.microsoft.com/office/drawing/2014/main" id="{026631F5-C865-FBB3-5A15-61E3C5CF098E}"/>
              </a:ext>
            </a:extLst>
          </p:cNvPr>
          <p:cNvSpPr txBox="1"/>
          <p:nvPr/>
        </p:nvSpPr>
        <p:spPr>
          <a:xfrm>
            <a:off x="1603024" y="405895"/>
            <a:ext cx="6096000" cy="3139321"/>
          </a:xfrm>
          <a:prstGeom prst="rect">
            <a:avLst/>
          </a:prstGeom>
          <a:noFill/>
        </p:spPr>
        <p:txBody>
          <a:bodyPr wrap="square">
            <a:spAutoFit/>
          </a:bodyPr>
          <a:lstStyle/>
          <a:p>
            <a:pPr>
              <a:buNone/>
            </a:pPr>
            <a:r>
              <a:rPr lang="en-US" b="1" dirty="0"/>
              <a:t>Explanation Engine</a:t>
            </a:r>
          </a:p>
          <a:p>
            <a:pPr>
              <a:buFont typeface="Arial" panose="020B0604020202020204" pitchFamily="34" charset="0"/>
              <a:buChar char="•"/>
            </a:pPr>
            <a:r>
              <a:rPr lang="en-US" dirty="0"/>
              <a:t>Produces feature map visualizations</a:t>
            </a:r>
          </a:p>
          <a:p>
            <a:pPr>
              <a:buFont typeface="Arial" panose="020B0604020202020204" pitchFamily="34" charset="0"/>
              <a:buChar char="•"/>
            </a:pPr>
            <a:r>
              <a:rPr lang="en-US" dirty="0"/>
              <a:t>Highlights influential regions</a:t>
            </a:r>
          </a:p>
          <a:p>
            <a:pPr>
              <a:buFont typeface="Arial" panose="020B0604020202020204" pitchFamily="34" charset="0"/>
              <a:buChar char="•"/>
            </a:pPr>
            <a:r>
              <a:rPr lang="en-US" dirty="0"/>
              <a:t>Provides textual explanations</a:t>
            </a:r>
          </a:p>
          <a:p>
            <a:pPr>
              <a:buNone/>
            </a:pPr>
            <a:r>
              <a:rPr lang="en-US" b="1" dirty="0"/>
              <a:t>Database</a:t>
            </a:r>
          </a:p>
          <a:p>
            <a:pPr>
              <a:buFont typeface="Arial" panose="020B0604020202020204" pitchFamily="34" charset="0"/>
              <a:buChar char="•"/>
            </a:pPr>
            <a:r>
              <a:rPr lang="en-US" dirty="0"/>
              <a:t>Stores predictions and confidence scores</a:t>
            </a:r>
          </a:p>
          <a:p>
            <a:pPr>
              <a:buFont typeface="Arial" panose="020B0604020202020204" pitchFamily="34" charset="0"/>
              <a:buChar char="•"/>
            </a:pPr>
            <a:r>
              <a:rPr lang="en-US" dirty="0"/>
              <a:t>Maintains image metadata for auditing</a:t>
            </a:r>
          </a:p>
          <a:p>
            <a:pPr>
              <a:buNone/>
            </a:pPr>
            <a:r>
              <a:rPr lang="en-US" b="1" dirty="0"/>
              <a:t>Dashboard</a:t>
            </a:r>
          </a:p>
          <a:p>
            <a:pPr>
              <a:buFont typeface="Arial" panose="020B0604020202020204" pitchFamily="34" charset="0"/>
              <a:buChar char="•"/>
            </a:pPr>
            <a:r>
              <a:rPr lang="en-US" dirty="0"/>
              <a:t>Shows charts and trends</a:t>
            </a:r>
          </a:p>
          <a:p>
            <a:pPr>
              <a:buFont typeface="Arial" panose="020B0604020202020204" pitchFamily="34" charset="0"/>
              <a:buChar char="•"/>
            </a:pPr>
            <a:r>
              <a:rPr lang="en-US" dirty="0"/>
              <a:t>Visualizes historical results</a:t>
            </a:r>
          </a:p>
          <a:p>
            <a:pPr>
              <a:buFont typeface="Arial" panose="020B0604020202020204" pitchFamily="34" charset="0"/>
              <a:buChar char="•"/>
            </a:pPr>
            <a:r>
              <a:rPr lang="en-US" dirty="0"/>
              <a:t>Exports reports in PDF format</a:t>
            </a:r>
          </a:p>
        </p:txBody>
      </p:sp>
    </p:spTree>
    <p:extLst>
      <p:ext uri="{BB962C8B-B14F-4D97-AF65-F5344CB8AC3E}">
        <p14:creationId xmlns:p14="http://schemas.microsoft.com/office/powerpoint/2010/main" val="579254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1D6C39-598B-6A5B-2259-F1E6EB9EE062}"/>
              </a:ext>
            </a:extLst>
          </p:cNvPr>
          <p:cNvSpPr txBox="1"/>
          <p:nvPr/>
        </p:nvSpPr>
        <p:spPr>
          <a:xfrm>
            <a:off x="4267200" y="564444"/>
            <a:ext cx="3081293" cy="400110"/>
          </a:xfrm>
          <a:prstGeom prst="rect">
            <a:avLst/>
          </a:prstGeom>
          <a:noFill/>
        </p:spPr>
        <p:txBody>
          <a:bodyPr wrap="none" rtlCol="0">
            <a:spAutoFit/>
          </a:bodyPr>
          <a:lstStyle/>
          <a:p>
            <a:r>
              <a:rPr lang="en-US" sz="2000" b="1" dirty="0"/>
              <a:t>WORK FLOW SUMMARY</a:t>
            </a:r>
          </a:p>
        </p:txBody>
      </p:sp>
      <p:sp>
        <p:nvSpPr>
          <p:cNvPr id="4" name="TextBox 3">
            <a:extLst>
              <a:ext uri="{FF2B5EF4-FFF2-40B4-BE49-F238E27FC236}">
                <a16:creationId xmlns:a16="http://schemas.microsoft.com/office/drawing/2014/main" id="{459FD9DF-7BA8-C5A2-F63D-F59AA1A580E2}"/>
              </a:ext>
            </a:extLst>
          </p:cNvPr>
          <p:cNvSpPr txBox="1"/>
          <p:nvPr/>
        </p:nvSpPr>
        <p:spPr>
          <a:xfrm>
            <a:off x="1557867" y="1256437"/>
            <a:ext cx="5204177" cy="1754326"/>
          </a:xfrm>
          <a:prstGeom prst="rect">
            <a:avLst/>
          </a:prstGeom>
          <a:noFill/>
        </p:spPr>
        <p:txBody>
          <a:bodyPr wrap="square">
            <a:spAutoFit/>
          </a:bodyPr>
          <a:lstStyle/>
          <a:p>
            <a:pPr>
              <a:buNone/>
            </a:pPr>
            <a:r>
              <a:rPr lang="en-US" b="1" dirty="0"/>
              <a:t>Dataset Loading</a:t>
            </a:r>
            <a:endParaRPr lang="en-US" dirty="0"/>
          </a:p>
          <a:p>
            <a:pPr>
              <a:buFont typeface="Arial" panose="020B0604020202020204" pitchFamily="34" charset="0"/>
              <a:buChar char="•"/>
            </a:pPr>
            <a:r>
              <a:rPr lang="en-US" dirty="0"/>
              <a:t>Collect and load a labeled dataset containing </a:t>
            </a:r>
            <a:r>
              <a:rPr lang="en-US" b="1" dirty="0"/>
              <a:t>real vehicle damage images</a:t>
            </a:r>
            <a:r>
              <a:rPr lang="en-US" dirty="0"/>
              <a:t> and </a:t>
            </a:r>
            <a:r>
              <a:rPr lang="en-US" b="1" dirty="0"/>
              <a:t>AI-generated/manipulated images</a:t>
            </a:r>
            <a:r>
              <a:rPr lang="en-US" dirty="0"/>
              <a:t>.</a:t>
            </a:r>
          </a:p>
          <a:p>
            <a:pPr>
              <a:buFont typeface="Arial" panose="020B0604020202020204" pitchFamily="34" charset="0"/>
              <a:buChar char="•"/>
            </a:pPr>
            <a:r>
              <a:rPr lang="en-US" dirty="0"/>
              <a:t>Organize images into appropriate classes (Real / Fake).</a:t>
            </a:r>
          </a:p>
        </p:txBody>
      </p:sp>
      <p:pic>
        <p:nvPicPr>
          <p:cNvPr id="6" name="Picture 5">
            <a:extLst>
              <a:ext uri="{FF2B5EF4-FFF2-40B4-BE49-F238E27FC236}">
                <a16:creationId xmlns:a16="http://schemas.microsoft.com/office/drawing/2014/main" id="{3E276652-86C3-6B83-B4BC-56D508632527}"/>
              </a:ext>
            </a:extLst>
          </p:cNvPr>
          <p:cNvPicPr>
            <a:picLocks noChangeAspect="1"/>
          </p:cNvPicPr>
          <p:nvPr/>
        </p:nvPicPr>
        <p:blipFill>
          <a:blip r:embed="rId2"/>
          <a:stretch>
            <a:fillRect/>
          </a:stretch>
        </p:blipFill>
        <p:spPr>
          <a:xfrm>
            <a:off x="7653865" y="564444"/>
            <a:ext cx="4199467" cy="2765778"/>
          </a:xfrm>
          <a:prstGeom prst="rect">
            <a:avLst/>
          </a:prstGeom>
        </p:spPr>
      </p:pic>
      <p:sp>
        <p:nvSpPr>
          <p:cNvPr id="8" name="TextBox 7">
            <a:extLst>
              <a:ext uri="{FF2B5EF4-FFF2-40B4-BE49-F238E27FC236}">
                <a16:creationId xmlns:a16="http://schemas.microsoft.com/office/drawing/2014/main" id="{BDDC6B54-4CE0-BEBC-CCAB-B10C22604E28}"/>
              </a:ext>
            </a:extLst>
          </p:cNvPr>
          <p:cNvSpPr txBox="1"/>
          <p:nvPr/>
        </p:nvSpPr>
        <p:spPr>
          <a:xfrm>
            <a:off x="1332089" y="3672259"/>
            <a:ext cx="6096000" cy="1754326"/>
          </a:xfrm>
          <a:prstGeom prst="rect">
            <a:avLst/>
          </a:prstGeom>
          <a:noFill/>
        </p:spPr>
        <p:txBody>
          <a:bodyPr wrap="square">
            <a:spAutoFit/>
          </a:bodyPr>
          <a:lstStyle/>
          <a:p>
            <a:pPr>
              <a:buNone/>
            </a:pPr>
            <a:r>
              <a:rPr lang="en-US" b="1" dirty="0"/>
              <a:t>  Data Preprocessing</a:t>
            </a:r>
            <a:endParaRPr lang="en-US" dirty="0"/>
          </a:p>
          <a:p>
            <a:pPr>
              <a:buFont typeface="Arial" panose="020B0604020202020204" pitchFamily="34" charset="0"/>
              <a:buChar char="•"/>
            </a:pPr>
            <a:r>
              <a:rPr lang="en-US" dirty="0"/>
              <a:t>Resize images to a fixed input size required by the CNN model.</a:t>
            </a:r>
          </a:p>
          <a:p>
            <a:pPr>
              <a:buFont typeface="Arial" panose="020B0604020202020204" pitchFamily="34" charset="0"/>
              <a:buChar char="•"/>
            </a:pPr>
            <a:r>
              <a:rPr lang="en-US" dirty="0"/>
              <a:t>Normalize pixel values to improve training stability.</a:t>
            </a:r>
          </a:p>
          <a:p>
            <a:pPr>
              <a:buFont typeface="Arial" panose="020B0604020202020204" pitchFamily="34" charset="0"/>
              <a:buChar char="•"/>
            </a:pPr>
            <a:r>
              <a:rPr lang="en-US" dirty="0"/>
              <a:t>Remove </a:t>
            </a:r>
            <a:r>
              <a:rPr lang="en-US" dirty="0" err="1"/>
              <a:t>BLUR,,duplicated</a:t>
            </a:r>
            <a:r>
              <a:rPr lang="en-US" dirty="0"/>
              <a:t>, corrupted images to ensure data quality.</a:t>
            </a:r>
          </a:p>
        </p:txBody>
      </p:sp>
      <p:pic>
        <p:nvPicPr>
          <p:cNvPr id="12" name="Picture 11">
            <a:extLst>
              <a:ext uri="{FF2B5EF4-FFF2-40B4-BE49-F238E27FC236}">
                <a16:creationId xmlns:a16="http://schemas.microsoft.com/office/drawing/2014/main" id="{5181E7C7-527E-F200-7B09-1B1D74DAB766}"/>
              </a:ext>
            </a:extLst>
          </p:cNvPr>
          <p:cNvPicPr>
            <a:picLocks noChangeAspect="1"/>
          </p:cNvPicPr>
          <p:nvPr/>
        </p:nvPicPr>
        <p:blipFill>
          <a:blip r:embed="rId3"/>
          <a:stretch>
            <a:fillRect/>
          </a:stretch>
        </p:blipFill>
        <p:spPr>
          <a:xfrm>
            <a:off x="7546301" y="3805007"/>
            <a:ext cx="4414594" cy="2588401"/>
          </a:xfrm>
          <a:prstGeom prst="rect">
            <a:avLst/>
          </a:prstGeom>
        </p:spPr>
      </p:pic>
    </p:spTree>
    <p:extLst>
      <p:ext uri="{BB962C8B-B14F-4D97-AF65-F5344CB8AC3E}">
        <p14:creationId xmlns:p14="http://schemas.microsoft.com/office/powerpoint/2010/main" val="2902922784"/>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699</TotalTime>
  <Words>1492</Words>
  <Application>Microsoft Office PowerPoint</Application>
  <PresentationFormat>Widescreen</PresentationFormat>
  <Paragraphs>163</Paragraphs>
  <Slides>19</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Century Gothic</vt:lpstr>
      <vt:lpstr>Times New Roman</vt:lpstr>
      <vt:lpstr>Wingdings 3</vt:lpstr>
      <vt:lpstr>Wisp</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GIRINATH REDDY</dc:creator>
  <cp:lastModifiedBy>TEKALAPALEM DIVAKAR REDDY</cp:lastModifiedBy>
  <cp:revision>7</cp:revision>
  <dcterms:created xsi:type="dcterms:W3CDTF">2024-11-26T16:24:51Z</dcterms:created>
  <dcterms:modified xsi:type="dcterms:W3CDTF">2026-01-30T02:29:37Z</dcterms:modified>
</cp:coreProperties>
</file>

<file path=docProps/thumbnail.jpeg>
</file>